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5" r:id="rId20"/>
    <p:sldId id="276" r:id="rId21"/>
    <p:sldId id="278" r:id="rId22"/>
    <p:sldId id="274" r:id="rId23"/>
    <p:sldId id="277"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2" r:id="rId56"/>
    <p:sldId id="313" r:id="rId57"/>
    <p:sldId id="311" r:id="rId58"/>
    <p:sldId id="310" r:id="rId59"/>
    <p:sldId id="314" r:id="rId60"/>
    <p:sldId id="315" r:id="rId61"/>
    <p:sldId id="316" r:id="rId62"/>
    <p:sldId id="317" r:id="rId63"/>
    <p:sldId id="318" r:id="rId64"/>
  </p:sldIdLst>
  <p:sldSz cx="12192000" cy="6858000"/>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725" y="5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4D7AFEA-B704-524F-471A-770EC9273E0D}"/>
              </a:ext>
            </a:extLst>
          </p:cNvPr>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a:extLst>
              <a:ext uri="{FF2B5EF4-FFF2-40B4-BE49-F238E27FC236}">
                <a16:creationId xmlns:a16="http://schemas.microsoft.com/office/drawing/2014/main" id="{E87F8376-FBF9-C99D-FEA6-FE999AD67E3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按一下以編輯母片子標題樣式</a:t>
            </a:r>
          </a:p>
        </p:txBody>
      </p:sp>
      <p:sp>
        <p:nvSpPr>
          <p:cNvPr id="4" name="日期版面配置區 3">
            <a:extLst>
              <a:ext uri="{FF2B5EF4-FFF2-40B4-BE49-F238E27FC236}">
                <a16:creationId xmlns:a16="http://schemas.microsoft.com/office/drawing/2014/main" id="{70012188-3AB7-B08E-5E99-4ABF2FC4600A}"/>
              </a:ext>
            </a:extLst>
          </p:cNvPr>
          <p:cNvSpPr>
            <a:spLocks noGrp="1"/>
          </p:cNvSpPr>
          <p:nvPr>
            <p:ph type="dt" sz="half" idx="10"/>
          </p:nvPr>
        </p:nvSpPr>
        <p:spPr/>
        <p:txBody>
          <a:bodyPr/>
          <a:lstStyle/>
          <a:p>
            <a:fld id="{830D9BC5-6435-497D-9DEA-306ADA85B01B}" type="datetimeFigureOut">
              <a:rPr lang="zh-TW" altLang="en-US" smtClean="0"/>
              <a:t>2022/12/28</a:t>
            </a:fld>
            <a:endParaRPr lang="zh-TW" altLang="en-US"/>
          </a:p>
        </p:txBody>
      </p:sp>
      <p:sp>
        <p:nvSpPr>
          <p:cNvPr id="5" name="頁尾版面配置區 4">
            <a:extLst>
              <a:ext uri="{FF2B5EF4-FFF2-40B4-BE49-F238E27FC236}">
                <a16:creationId xmlns:a16="http://schemas.microsoft.com/office/drawing/2014/main" id="{8098F4C6-7E51-9C65-579E-50BAEF0B8AE4}"/>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1972986-CB09-D56A-690B-CEA5A744022D}"/>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9473124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3D1279B-DAA1-B3E8-AB75-4E309EA12E1D}"/>
              </a:ext>
            </a:extLst>
          </p:cNvPr>
          <p:cNvSpPr>
            <a:spLocks noGrp="1"/>
          </p:cNvSpPr>
          <p:nvPr>
            <p:ph type="title"/>
          </p:nvPr>
        </p:nvSpPr>
        <p:spPr/>
        <p:txBody>
          <a:bodyPr/>
          <a:lstStyle/>
          <a:p>
            <a:r>
              <a:rPr lang="zh-TW" altLang="en-US"/>
              <a:t>按一下以編輯母片標題樣式</a:t>
            </a:r>
          </a:p>
        </p:txBody>
      </p:sp>
      <p:sp>
        <p:nvSpPr>
          <p:cNvPr id="3" name="直排文字版面配置區 2">
            <a:extLst>
              <a:ext uri="{FF2B5EF4-FFF2-40B4-BE49-F238E27FC236}">
                <a16:creationId xmlns:a16="http://schemas.microsoft.com/office/drawing/2014/main" id="{463FD286-76E3-B45F-2BBC-1ABF5975DBDF}"/>
              </a:ext>
            </a:extLst>
          </p:cNvPr>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9697068E-BB3E-3D59-6CA2-6E8C736F5C54}"/>
              </a:ext>
            </a:extLst>
          </p:cNvPr>
          <p:cNvSpPr>
            <a:spLocks noGrp="1"/>
          </p:cNvSpPr>
          <p:nvPr>
            <p:ph type="dt" sz="half" idx="10"/>
          </p:nvPr>
        </p:nvSpPr>
        <p:spPr/>
        <p:txBody>
          <a:bodyPr/>
          <a:lstStyle/>
          <a:p>
            <a:fld id="{830D9BC5-6435-497D-9DEA-306ADA85B01B}" type="datetimeFigureOut">
              <a:rPr lang="zh-TW" altLang="en-US" smtClean="0"/>
              <a:t>2022/12/28</a:t>
            </a:fld>
            <a:endParaRPr lang="zh-TW" altLang="en-US"/>
          </a:p>
        </p:txBody>
      </p:sp>
      <p:sp>
        <p:nvSpPr>
          <p:cNvPr id="5" name="頁尾版面配置區 4">
            <a:extLst>
              <a:ext uri="{FF2B5EF4-FFF2-40B4-BE49-F238E27FC236}">
                <a16:creationId xmlns:a16="http://schemas.microsoft.com/office/drawing/2014/main" id="{A49DB7A8-AB07-E778-5B37-A551BA89BD81}"/>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E34D4B7F-742E-6FF9-E277-F92A269ED139}"/>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12186453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a:extLst>
              <a:ext uri="{FF2B5EF4-FFF2-40B4-BE49-F238E27FC236}">
                <a16:creationId xmlns:a16="http://schemas.microsoft.com/office/drawing/2014/main" id="{57DE118F-FB3F-5B80-9E53-1B8FC3241CF3}"/>
              </a:ext>
            </a:extLst>
          </p:cNvPr>
          <p:cNvSpPr>
            <a:spLocks noGrp="1"/>
          </p:cNvSpPr>
          <p:nvPr>
            <p:ph type="title" orient="vert"/>
          </p:nvPr>
        </p:nvSpPr>
        <p:spPr>
          <a:xfrm>
            <a:off x="8724900" y="365125"/>
            <a:ext cx="2628900" cy="5811838"/>
          </a:xfrm>
        </p:spPr>
        <p:txBody>
          <a:bodyPr vert="eaVert"/>
          <a:lstStyle/>
          <a:p>
            <a:r>
              <a:rPr lang="zh-TW" altLang="en-US"/>
              <a:t>按一下以編輯母片標題樣式</a:t>
            </a:r>
          </a:p>
        </p:txBody>
      </p:sp>
      <p:sp>
        <p:nvSpPr>
          <p:cNvPr id="3" name="直排文字版面配置區 2">
            <a:extLst>
              <a:ext uri="{FF2B5EF4-FFF2-40B4-BE49-F238E27FC236}">
                <a16:creationId xmlns:a16="http://schemas.microsoft.com/office/drawing/2014/main" id="{4D810E1F-E8B6-511A-E241-B5CC377813BC}"/>
              </a:ext>
            </a:extLst>
          </p:cNvPr>
          <p:cNvSpPr>
            <a:spLocks noGrp="1"/>
          </p:cNvSpPr>
          <p:nvPr>
            <p:ph type="body" orient="vert" idx="1"/>
          </p:nvPr>
        </p:nvSpPr>
        <p:spPr>
          <a:xfrm>
            <a:off x="838200"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21A5377F-BAE7-D345-489F-FB7CE4CF4286}"/>
              </a:ext>
            </a:extLst>
          </p:cNvPr>
          <p:cNvSpPr>
            <a:spLocks noGrp="1"/>
          </p:cNvSpPr>
          <p:nvPr>
            <p:ph type="dt" sz="half" idx="10"/>
          </p:nvPr>
        </p:nvSpPr>
        <p:spPr/>
        <p:txBody>
          <a:bodyPr/>
          <a:lstStyle/>
          <a:p>
            <a:fld id="{830D9BC5-6435-497D-9DEA-306ADA85B01B}" type="datetimeFigureOut">
              <a:rPr lang="zh-TW" altLang="en-US" smtClean="0"/>
              <a:t>2022/12/28</a:t>
            </a:fld>
            <a:endParaRPr lang="zh-TW" altLang="en-US"/>
          </a:p>
        </p:txBody>
      </p:sp>
      <p:sp>
        <p:nvSpPr>
          <p:cNvPr id="5" name="頁尾版面配置區 4">
            <a:extLst>
              <a:ext uri="{FF2B5EF4-FFF2-40B4-BE49-F238E27FC236}">
                <a16:creationId xmlns:a16="http://schemas.microsoft.com/office/drawing/2014/main" id="{7B0B0D0F-F7CC-8486-D518-16FEA4E83A53}"/>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CB34C089-E331-EF49-CDF1-9515BE3149B7}"/>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28679604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C3DE4C-E1F0-F696-11E1-F47A85F7B521}"/>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2FDB180A-EA13-5556-24DF-14EC8D2D56A5}"/>
              </a:ext>
            </a:extLst>
          </p:cNvPr>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E8936985-DC89-0D81-8E76-B72FB464318E}"/>
              </a:ext>
            </a:extLst>
          </p:cNvPr>
          <p:cNvSpPr>
            <a:spLocks noGrp="1"/>
          </p:cNvSpPr>
          <p:nvPr>
            <p:ph type="dt" sz="half" idx="10"/>
          </p:nvPr>
        </p:nvSpPr>
        <p:spPr/>
        <p:txBody>
          <a:bodyPr/>
          <a:lstStyle/>
          <a:p>
            <a:fld id="{830D9BC5-6435-497D-9DEA-306ADA85B01B}" type="datetimeFigureOut">
              <a:rPr lang="zh-TW" altLang="en-US" smtClean="0"/>
              <a:t>2022/12/28</a:t>
            </a:fld>
            <a:endParaRPr lang="zh-TW" altLang="en-US"/>
          </a:p>
        </p:txBody>
      </p:sp>
      <p:sp>
        <p:nvSpPr>
          <p:cNvPr id="5" name="頁尾版面配置區 4">
            <a:extLst>
              <a:ext uri="{FF2B5EF4-FFF2-40B4-BE49-F238E27FC236}">
                <a16:creationId xmlns:a16="http://schemas.microsoft.com/office/drawing/2014/main" id="{0045EF52-A63C-701D-83FD-AA9286AE61AD}"/>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688D9DD6-DBB2-87A8-82C1-26444CFA1D05}"/>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42735234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2DDF3B5-61C1-0E0C-6744-DFADFAC8213D}"/>
              </a:ext>
            </a:extLst>
          </p:cNvPr>
          <p:cNvSpPr>
            <a:spLocks noGrp="1"/>
          </p:cNvSpPr>
          <p:nvPr>
            <p:ph type="title"/>
          </p:nvPr>
        </p:nvSpPr>
        <p:spPr>
          <a:xfrm>
            <a:off x="831850" y="1709738"/>
            <a:ext cx="10515600" cy="2852737"/>
          </a:xfrm>
        </p:spPr>
        <p:txBody>
          <a:bodyPr anchor="b"/>
          <a:lstStyle>
            <a:lvl1pPr>
              <a:defRPr sz="6000"/>
            </a:lvl1pPr>
          </a:lstStyle>
          <a:p>
            <a:r>
              <a:rPr lang="zh-TW" altLang="en-US"/>
              <a:t>按一下以編輯母片標題樣式</a:t>
            </a:r>
          </a:p>
        </p:txBody>
      </p:sp>
      <p:sp>
        <p:nvSpPr>
          <p:cNvPr id="3" name="文字版面配置區 2">
            <a:extLst>
              <a:ext uri="{FF2B5EF4-FFF2-40B4-BE49-F238E27FC236}">
                <a16:creationId xmlns:a16="http://schemas.microsoft.com/office/drawing/2014/main" id="{D8229174-98F6-8AA1-44EA-423F413521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a:extLst>
              <a:ext uri="{FF2B5EF4-FFF2-40B4-BE49-F238E27FC236}">
                <a16:creationId xmlns:a16="http://schemas.microsoft.com/office/drawing/2014/main" id="{1FE13BE4-AFB9-45DA-B7D4-D8F7F4354DE7}"/>
              </a:ext>
            </a:extLst>
          </p:cNvPr>
          <p:cNvSpPr>
            <a:spLocks noGrp="1"/>
          </p:cNvSpPr>
          <p:nvPr>
            <p:ph type="dt" sz="half" idx="10"/>
          </p:nvPr>
        </p:nvSpPr>
        <p:spPr/>
        <p:txBody>
          <a:bodyPr/>
          <a:lstStyle/>
          <a:p>
            <a:fld id="{830D9BC5-6435-497D-9DEA-306ADA85B01B}" type="datetimeFigureOut">
              <a:rPr lang="zh-TW" altLang="en-US" smtClean="0"/>
              <a:t>2022/12/28</a:t>
            </a:fld>
            <a:endParaRPr lang="zh-TW" altLang="en-US"/>
          </a:p>
        </p:txBody>
      </p:sp>
      <p:sp>
        <p:nvSpPr>
          <p:cNvPr id="5" name="頁尾版面配置區 4">
            <a:extLst>
              <a:ext uri="{FF2B5EF4-FFF2-40B4-BE49-F238E27FC236}">
                <a16:creationId xmlns:a16="http://schemas.microsoft.com/office/drawing/2014/main" id="{B7B2D126-22A2-7023-D497-300B5EADB71A}"/>
              </a:ext>
            </a:extLst>
          </p:cNvPr>
          <p:cNvSpPr>
            <a:spLocks noGrp="1"/>
          </p:cNvSpPr>
          <p:nvPr>
            <p:ph type="ftr" sz="quarter" idx="11"/>
          </p:nvPr>
        </p:nvSpPr>
        <p:spPr/>
        <p:txBody>
          <a:bodyPr/>
          <a:lstStyle/>
          <a:p>
            <a:endParaRPr lang="zh-TW" altLang="en-US"/>
          </a:p>
        </p:txBody>
      </p:sp>
      <p:sp>
        <p:nvSpPr>
          <p:cNvPr id="6" name="投影片編號版面配置區 5">
            <a:extLst>
              <a:ext uri="{FF2B5EF4-FFF2-40B4-BE49-F238E27FC236}">
                <a16:creationId xmlns:a16="http://schemas.microsoft.com/office/drawing/2014/main" id="{7EF72821-B0B3-C2DC-28AD-C0A4C9340306}"/>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1254793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個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F887F78-08CA-ED7F-2851-50288CFBE08A}"/>
              </a:ext>
            </a:extLst>
          </p:cNvPr>
          <p:cNvSpPr>
            <a:spLocks noGrp="1"/>
          </p:cNvSpPr>
          <p:nvPr>
            <p:ph type="title"/>
          </p:nvPr>
        </p:nvSpPr>
        <p:spPr/>
        <p:txBody>
          <a:bodyPr/>
          <a:lstStyle/>
          <a:p>
            <a:r>
              <a:rPr lang="zh-TW" altLang="en-US"/>
              <a:t>按一下以編輯母片標題樣式</a:t>
            </a:r>
          </a:p>
        </p:txBody>
      </p:sp>
      <p:sp>
        <p:nvSpPr>
          <p:cNvPr id="3" name="內容版面配置區 2">
            <a:extLst>
              <a:ext uri="{FF2B5EF4-FFF2-40B4-BE49-F238E27FC236}">
                <a16:creationId xmlns:a16="http://schemas.microsoft.com/office/drawing/2014/main" id="{80609174-EA99-DC9D-26C1-F959785414F5}"/>
              </a:ext>
            </a:extLst>
          </p:cNvPr>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a:extLst>
              <a:ext uri="{FF2B5EF4-FFF2-40B4-BE49-F238E27FC236}">
                <a16:creationId xmlns:a16="http://schemas.microsoft.com/office/drawing/2014/main" id="{DAF9628C-33E7-B8F3-895D-9A5CBFA0A237}"/>
              </a:ext>
            </a:extLst>
          </p:cNvPr>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a:extLst>
              <a:ext uri="{FF2B5EF4-FFF2-40B4-BE49-F238E27FC236}">
                <a16:creationId xmlns:a16="http://schemas.microsoft.com/office/drawing/2014/main" id="{32FEB1ED-B924-AA2C-923F-4DE0DFB8206B}"/>
              </a:ext>
            </a:extLst>
          </p:cNvPr>
          <p:cNvSpPr>
            <a:spLocks noGrp="1"/>
          </p:cNvSpPr>
          <p:nvPr>
            <p:ph type="dt" sz="half" idx="10"/>
          </p:nvPr>
        </p:nvSpPr>
        <p:spPr/>
        <p:txBody>
          <a:bodyPr/>
          <a:lstStyle/>
          <a:p>
            <a:fld id="{830D9BC5-6435-497D-9DEA-306ADA85B01B}" type="datetimeFigureOut">
              <a:rPr lang="zh-TW" altLang="en-US" smtClean="0"/>
              <a:t>2022/12/28</a:t>
            </a:fld>
            <a:endParaRPr lang="zh-TW" altLang="en-US"/>
          </a:p>
        </p:txBody>
      </p:sp>
      <p:sp>
        <p:nvSpPr>
          <p:cNvPr id="6" name="頁尾版面配置區 5">
            <a:extLst>
              <a:ext uri="{FF2B5EF4-FFF2-40B4-BE49-F238E27FC236}">
                <a16:creationId xmlns:a16="http://schemas.microsoft.com/office/drawing/2014/main" id="{4391100B-941F-DD5B-6616-C9F6838AC46E}"/>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DA825196-2FBB-AC93-22AB-9669AB3F4EA8}"/>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696647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9F9EB78-EE8D-E1BC-0CC6-B6A2F5CBDCF6}"/>
              </a:ext>
            </a:extLst>
          </p:cNvPr>
          <p:cNvSpPr>
            <a:spLocks noGrp="1"/>
          </p:cNvSpPr>
          <p:nvPr>
            <p:ph type="title"/>
          </p:nvPr>
        </p:nvSpPr>
        <p:spPr>
          <a:xfrm>
            <a:off x="839788" y="365125"/>
            <a:ext cx="10515600" cy="1325563"/>
          </a:xfrm>
        </p:spPr>
        <p:txBody>
          <a:bodyPr/>
          <a:lstStyle/>
          <a:p>
            <a:r>
              <a:rPr lang="zh-TW" altLang="en-US"/>
              <a:t>按一下以編輯母片標題樣式</a:t>
            </a:r>
          </a:p>
        </p:txBody>
      </p:sp>
      <p:sp>
        <p:nvSpPr>
          <p:cNvPr id="3" name="文字版面配置區 2">
            <a:extLst>
              <a:ext uri="{FF2B5EF4-FFF2-40B4-BE49-F238E27FC236}">
                <a16:creationId xmlns:a16="http://schemas.microsoft.com/office/drawing/2014/main" id="{F365FA2D-433E-8B69-21C3-18AD475B03A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a:extLst>
              <a:ext uri="{FF2B5EF4-FFF2-40B4-BE49-F238E27FC236}">
                <a16:creationId xmlns:a16="http://schemas.microsoft.com/office/drawing/2014/main" id="{4600537A-135C-D592-10DA-1AD8B69A58E0}"/>
              </a:ext>
            </a:extLst>
          </p:cNvPr>
          <p:cNvSpPr>
            <a:spLocks noGrp="1"/>
          </p:cNvSpPr>
          <p:nvPr>
            <p:ph sz="half" idx="2"/>
          </p:nvPr>
        </p:nvSpPr>
        <p:spPr>
          <a:xfrm>
            <a:off x="839788"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a:extLst>
              <a:ext uri="{FF2B5EF4-FFF2-40B4-BE49-F238E27FC236}">
                <a16:creationId xmlns:a16="http://schemas.microsoft.com/office/drawing/2014/main" id="{227BB004-EEEF-B25C-AA8C-A9CC5AE1D9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a:extLst>
              <a:ext uri="{FF2B5EF4-FFF2-40B4-BE49-F238E27FC236}">
                <a16:creationId xmlns:a16="http://schemas.microsoft.com/office/drawing/2014/main" id="{D000574B-3048-DFF0-3793-76CF4A81C27C}"/>
              </a:ext>
            </a:extLst>
          </p:cNvPr>
          <p:cNvSpPr>
            <a:spLocks noGrp="1"/>
          </p:cNvSpPr>
          <p:nvPr>
            <p:ph sz="quarter" idx="4"/>
          </p:nvPr>
        </p:nvSpPr>
        <p:spPr>
          <a:xfrm>
            <a:off x="6172200"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a:extLst>
              <a:ext uri="{FF2B5EF4-FFF2-40B4-BE49-F238E27FC236}">
                <a16:creationId xmlns:a16="http://schemas.microsoft.com/office/drawing/2014/main" id="{768393EE-23CA-FC7E-F511-D0505F61C5E3}"/>
              </a:ext>
            </a:extLst>
          </p:cNvPr>
          <p:cNvSpPr>
            <a:spLocks noGrp="1"/>
          </p:cNvSpPr>
          <p:nvPr>
            <p:ph type="dt" sz="half" idx="10"/>
          </p:nvPr>
        </p:nvSpPr>
        <p:spPr/>
        <p:txBody>
          <a:bodyPr/>
          <a:lstStyle/>
          <a:p>
            <a:fld id="{830D9BC5-6435-497D-9DEA-306ADA85B01B}" type="datetimeFigureOut">
              <a:rPr lang="zh-TW" altLang="en-US" smtClean="0"/>
              <a:t>2022/12/28</a:t>
            </a:fld>
            <a:endParaRPr lang="zh-TW" altLang="en-US"/>
          </a:p>
        </p:txBody>
      </p:sp>
      <p:sp>
        <p:nvSpPr>
          <p:cNvPr id="8" name="頁尾版面配置區 7">
            <a:extLst>
              <a:ext uri="{FF2B5EF4-FFF2-40B4-BE49-F238E27FC236}">
                <a16:creationId xmlns:a16="http://schemas.microsoft.com/office/drawing/2014/main" id="{ED4C2E57-36B9-14F0-3D43-E40926191895}"/>
              </a:ext>
            </a:extLst>
          </p:cNvPr>
          <p:cNvSpPr>
            <a:spLocks noGrp="1"/>
          </p:cNvSpPr>
          <p:nvPr>
            <p:ph type="ftr" sz="quarter" idx="11"/>
          </p:nvPr>
        </p:nvSpPr>
        <p:spPr/>
        <p:txBody>
          <a:bodyPr/>
          <a:lstStyle/>
          <a:p>
            <a:endParaRPr lang="zh-TW" altLang="en-US"/>
          </a:p>
        </p:txBody>
      </p:sp>
      <p:sp>
        <p:nvSpPr>
          <p:cNvPr id="9" name="投影片編號版面配置區 8">
            <a:extLst>
              <a:ext uri="{FF2B5EF4-FFF2-40B4-BE49-F238E27FC236}">
                <a16:creationId xmlns:a16="http://schemas.microsoft.com/office/drawing/2014/main" id="{C56C497A-D196-90F4-0BC0-0DD3CFD9945D}"/>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2396840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904CFE7-418A-3139-5374-516057DD241E}"/>
              </a:ext>
            </a:extLst>
          </p:cNvPr>
          <p:cNvSpPr>
            <a:spLocks noGrp="1"/>
          </p:cNvSpPr>
          <p:nvPr>
            <p:ph type="title"/>
          </p:nvPr>
        </p:nvSpPr>
        <p:spPr/>
        <p:txBody>
          <a:bodyPr/>
          <a:lstStyle/>
          <a:p>
            <a:r>
              <a:rPr lang="zh-TW" altLang="en-US"/>
              <a:t>按一下以編輯母片標題樣式</a:t>
            </a:r>
          </a:p>
        </p:txBody>
      </p:sp>
      <p:sp>
        <p:nvSpPr>
          <p:cNvPr id="3" name="日期版面配置區 2">
            <a:extLst>
              <a:ext uri="{FF2B5EF4-FFF2-40B4-BE49-F238E27FC236}">
                <a16:creationId xmlns:a16="http://schemas.microsoft.com/office/drawing/2014/main" id="{30BAB578-A11E-DD65-4FC5-2291E1714C4B}"/>
              </a:ext>
            </a:extLst>
          </p:cNvPr>
          <p:cNvSpPr>
            <a:spLocks noGrp="1"/>
          </p:cNvSpPr>
          <p:nvPr>
            <p:ph type="dt" sz="half" idx="10"/>
          </p:nvPr>
        </p:nvSpPr>
        <p:spPr/>
        <p:txBody>
          <a:bodyPr/>
          <a:lstStyle/>
          <a:p>
            <a:fld id="{830D9BC5-6435-497D-9DEA-306ADA85B01B}" type="datetimeFigureOut">
              <a:rPr lang="zh-TW" altLang="en-US" smtClean="0"/>
              <a:t>2022/12/28</a:t>
            </a:fld>
            <a:endParaRPr lang="zh-TW" altLang="en-US"/>
          </a:p>
        </p:txBody>
      </p:sp>
      <p:sp>
        <p:nvSpPr>
          <p:cNvPr id="4" name="頁尾版面配置區 3">
            <a:extLst>
              <a:ext uri="{FF2B5EF4-FFF2-40B4-BE49-F238E27FC236}">
                <a16:creationId xmlns:a16="http://schemas.microsoft.com/office/drawing/2014/main" id="{03C61FBD-7244-BE40-3814-44C745C2057F}"/>
              </a:ext>
            </a:extLst>
          </p:cNvPr>
          <p:cNvSpPr>
            <a:spLocks noGrp="1"/>
          </p:cNvSpPr>
          <p:nvPr>
            <p:ph type="ftr" sz="quarter" idx="11"/>
          </p:nvPr>
        </p:nvSpPr>
        <p:spPr/>
        <p:txBody>
          <a:bodyPr/>
          <a:lstStyle/>
          <a:p>
            <a:endParaRPr lang="zh-TW" altLang="en-US"/>
          </a:p>
        </p:txBody>
      </p:sp>
      <p:sp>
        <p:nvSpPr>
          <p:cNvPr id="5" name="投影片編號版面配置區 4">
            <a:extLst>
              <a:ext uri="{FF2B5EF4-FFF2-40B4-BE49-F238E27FC236}">
                <a16:creationId xmlns:a16="http://schemas.microsoft.com/office/drawing/2014/main" id="{141889C3-C6B0-8980-F924-FCD4DA6CFD8A}"/>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38935224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a:extLst>
              <a:ext uri="{FF2B5EF4-FFF2-40B4-BE49-F238E27FC236}">
                <a16:creationId xmlns:a16="http://schemas.microsoft.com/office/drawing/2014/main" id="{88638D1F-6B2E-82A6-E4E1-619FEB94E78D}"/>
              </a:ext>
            </a:extLst>
          </p:cNvPr>
          <p:cNvSpPr>
            <a:spLocks noGrp="1"/>
          </p:cNvSpPr>
          <p:nvPr>
            <p:ph type="dt" sz="half" idx="10"/>
          </p:nvPr>
        </p:nvSpPr>
        <p:spPr/>
        <p:txBody>
          <a:bodyPr/>
          <a:lstStyle/>
          <a:p>
            <a:fld id="{830D9BC5-6435-497D-9DEA-306ADA85B01B}" type="datetimeFigureOut">
              <a:rPr lang="zh-TW" altLang="en-US" smtClean="0"/>
              <a:t>2022/12/28</a:t>
            </a:fld>
            <a:endParaRPr lang="zh-TW" altLang="en-US"/>
          </a:p>
        </p:txBody>
      </p:sp>
      <p:sp>
        <p:nvSpPr>
          <p:cNvPr id="3" name="頁尾版面配置區 2">
            <a:extLst>
              <a:ext uri="{FF2B5EF4-FFF2-40B4-BE49-F238E27FC236}">
                <a16:creationId xmlns:a16="http://schemas.microsoft.com/office/drawing/2014/main" id="{2753B4B0-7C9B-A118-9520-23E2C685809F}"/>
              </a:ext>
            </a:extLst>
          </p:cNvPr>
          <p:cNvSpPr>
            <a:spLocks noGrp="1"/>
          </p:cNvSpPr>
          <p:nvPr>
            <p:ph type="ftr" sz="quarter" idx="11"/>
          </p:nvPr>
        </p:nvSpPr>
        <p:spPr/>
        <p:txBody>
          <a:bodyPr/>
          <a:lstStyle/>
          <a:p>
            <a:endParaRPr lang="zh-TW" altLang="en-US"/>
          </a:p>
        </p:txBody>
      </p:sp>
      <p:sp>
        <p:nvSpPr>
          <p:cNvPr id="4" name="投影片編號版面配置區 3">
            <a:extLst>
              <a:ext uri="{FF2B5EF4-FFF2-40B4-BE49-F238E27FC236}">
                <a16:creationId xmlns:a16="http://schemas.microsoft.com/office/drawing/2014/main" id="{5AA7909E-887B-9A06-FB7D-B4FF034D03B0}"/>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34937560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輔助字幕的內容">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2990E17-9224-17D5-3124-D26EBBB7FA45}"/>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a:extLst>
              <a:ext uri="{FF2B5EF4-FFF2-40B4-BE49-F238E27FC236}">
                <a16:creationId xmlns:a16="http://schemas.microsoft.com/office/drawing/2014/main" id="{1CDB59B4-27F4-B223-1BDF-265AF842CCC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a:extLst>
              <a:ext uri="{FF2B5EF4-FFF2-40B4-BE49-F238E27FC236}">
                <a16:creationId xmlns:a16="http://schemas.microsoft.com/office/drawing/2014/main" id="{9AE47E6A-27EB-AF1A-B1E5-26AB1E61298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6E6F6807-F351-8C5C-0656-89946F5BDF9E}"/>
              </a:ext>
            </a:extLst>
          </p:cNvPr>
          <p:cNvSpPr>
            <a:spLocks noGrp="1"/>
          </p:cNvSpPr>
          <p:nvPr>
            <p:ph type="dt" sz="half" idx="10"/>
          </p:nvPr>
        </p:nvSpPr>
        <p:spPr/>
        <p:txBody>
          <a:bodyPr/>
          <a:lstStyle/>
          <a:p>
            <a:fld id="{830D9BC5-6435-497D-9DEA-306ADA85B01B}" type="datetimeFigureOut">
              <a:rPr lang="zh-TW" altLang="en-US" smtClean="0"/>
              <a:t>2022/12/28</a:t>
            </a:fld>
            <a:endParaRPr lang="zh-TW" altLang="en-US"/>
          </a:p>
        </p:txBody>
      </p:sp>
      <p:sp>
        <p:nvSpPr>
          <p:cNvPr id="6" name="頁尾版面配置區 5">
            <a:extLst>
              <a:ext uri="{FF2B5EF4-FFF2-40B4-BE49-F238E27FC236}">
                <a16:creationId xmlns:a16="http://schemas.microsoft.com/office/drawing/2014/main" id="{734F5B3E-D60D-D5DC-616D-C2B80D3203DC}"/>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8463AD37-B2F2-A076-F0EB-0A78B5BDBBF4}"/>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10169066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輔助字幕的圖片">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9D525E3-8710-7E69-6429-533A95E43E8E}"/>
              </a:ext>
            </a:extLst>
          </p:cNvPr>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a:extLst>
              <a:ext uri="{FF2B5EF4-FFF2-40B4-BE49-F238E27FC236}">
                <a16:creationId xmlns:a16="http://schemas.microsoft.com/office/drawing/2014/main" id="{784BE6CC-B73F-2D8E-3450-70461BD0BA6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a:extLst>
              <a:ext uri="{FF2B5EF4-FFF2-40B4-BE49-F238E27FC236}">
                <a16:creationId xmlns:a16="http://schemas.microsoft.com/office/drawing/2014/main" id="{14D3F705-FB87-F310-7572-9F1CC2095F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a:extLst>
              <a:ext uri="{FF2B5EF4-FFF2-40B4-BE49-F238E27FC236}">
                <a16:creationId xmlns:a16="http://schemas.microsoft.com/office/drawing/2014/main" id="{9A2B91A2-A4DC-BB5E-5094-5B4BDD0045FD}"/>
              </a:ext>
            </a:extLst>
          </p:cNvPr>
          <p:cNvSpPr>
            <a:spLocks noGrp="1"/>
          </p:cNvSpPr>
          <p:nvPr>
            <p:ph type="dt" sz="half" idx="10"/>
          </p:nvPr>
        </p:nvSpPr>
        <p:spPr/>
        <p:txBody>
          <a:bodyPr/>
          <a:lstStyle/>
          <a:p>
            <a:fld id="{830D9BC5-6435-497D-9DEA-306ADA85B01B}" type="datetimeFigureOut">
              <a:rPr lang="zh-TW" altLang="en-US" smtClean="0"/>
              <a:t>2022/12/28</a:t>
            </a:fld>
            <a:endParaRPr lang="zh-TW" altLang="en-US"/>
          </a:p>
        </p:txBody>
      </p:sp>
      <p:sp>
        <p:nvSpPr>
          <p:cNvPr id="6" name="頁尾版面配置區 5">
            <a:extLst>
              <a:ext uri="{FF2B5EF4-FFF2-40B4-BE49-F238E27FC236}">
                <a16:creationId xmlns:a16="http://schemas.microsoft.com/office/drawing/2014/main" id="{0BF9E636-A8B8-F0D7-FF18-7D43A4D3B05D}"/>
              </a:ext>
            </a:extLst>
          </p:cNvPr>
          <p:cNvSpPr>
            <a:spLocks noGrp="1"/>
          </p:cNvSpPr>
          <p:nvPr>
            <p:ph type="ftr" sz="quarter" idx="11"/>
          </p:nvPr>
        </p:nvSpPr>
        <p:spPr/>
        <p:txBody>
          <a:bodyPr/>
          <a:lstStyle/>
          <a:p>
            <a:endParaRPr lang="zh-TW" altLang="en-US"/>
          </a:p>
        </p:txBody>
      </p:sp>
      <p:sp>
        <p:nvSpPr>
          <p:cNvPr id="7" name="投影片編號版面配置區 6">
            <a:extLst>
              <a:ext uri="{FF2B5EF4-FFF2-40B4-BE49-F238E27FC236}">
                <a16:creationId xmlns:a16="http://schemas.microsoft.com/office/drawing/2014/main" id="{95E8E226-5CC4-2F54-E2E2-0E505AF582AE}"/>
              </a:ext>
            </a:extLst>
          </p:cNvPr>
          <p:cNvSpPr>
            <a:spLocks noGrp="1"/>
          </p:cNvSpPr>
          <p:nvPr>
            <p:ph type="sldNum" sz="quarter" idx="12"/>
          </p:nvPr>
        </p:nvSpPr>
        <p:spPr/>
        <p:txBody>
          <a:body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672673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標題版面配置區 1">
            <a:extLst>
              <a:ext uri="{FF2B5EF4-FFF2-40B4-BE49-F238E27FC236}">
                <a16:creationId xmlns:a16="http://schemas.microsoft.com/office/drawing/2014/main" id="{705288F5-B44E-F5A8-4B77-82EF9A6E35C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a:extLst>
              <a:ext uri="{FF2B5EF4-FFF2-40B4-BE49-F238E27FC236}">
                <a16:creationId xmlns:a16="http://schemas.microsoft.com/office/drawing/2014/main" id="{45A48BBC-76D3-3B0F-9ABF-3B3342891A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a:extLst>
              <a:ext uri="{FF2B5EF4-FFF2-40B4-BE49-F238E27FC236}">
                <a16:creationId xmlns:a16="http://schemas.microsoft.com/office/drawing/2014/main" id="{F504CCEA-6D87-0CB7-3E28-2423DC50AD3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0D9BC5-6435-497D-9DEA-306ADA85B01B}" type="datetimeFigureOut">
              <a:rPr lang="zh-TW" altLang="en-US" smtClean="0"/>
              <a:t>2022/12/28</a:t>
            </a:fld>
            <a:endParaRPr lang="zh-TW" altLang="en-US"/>
          </a:p>
        </p:txBody>
      </p:sp>
      <p:sp>
        <p:nvSpPr>
          <p:cNvPr id="5" name="頁尾版面配置區 4">
            <a:extLst>
              <a:ext uri="{FF2B5EF4-FFF2-40B4-BE49-F238E27FC236}">
                <a16:creationId xmlns:a16="http://schemas.microsoft.com/office/drawing/2014/main" id="{C49C9C37-6ADE-F71F-80DE-6D2B63392F2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a:extLst>
              <a:ext uri="{FF2B5EF4-FFF2-40B4-BE49-F238E27FC236}">
                <a16:creationId xmlns:a16="http://schemas.microsoft.com/office/drawing/2014/main" id="{B2A0EE12-4495-A6D4-BA5A-7827A4BDAD6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7BEE50E-E22F-4854-882A-65B7AC327D8E}" type="slidenum">
              <a:rPr lang="zh-TW" altLang="en-US" smtClean="0"/>
              <a:t>‹#›</a:t>
            </a:fld>
            <a:endParaRPr lang="zh-TW" altLang="en-US"/>
          </a:p>
        </p:txBody>
      </p:sp>
    </p:spTree>
    <p:extLst>
      <p:ext uri="{BB962C8B-B14F-4D97-AF65-F5344CB8AC3E}">
        <p14:creationId xmlns:p14="http://schemas.microsoft.com/office/powerpoint/2010/main" val="11842304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77F2E3BE-EC63-C0FD-5CDE-E48F7EB1ACD2}"/>
              </a:ext>
            </a:extLst>
          </p:cNvPr>
          <p:cNvSpPr>
            <a:spLocks noGrp="1"/>
          </p:cNvSpPr>
          <p:nvPr>
            <p:ph type="ctrTitle"/>
          </p:nvPr>
        </p:nvSpPr>
        <p:spPr/>
        <p:txBody>
          <a:bodyPr/>
          <a:lstStyle/>
          <a:p>
            <a:r>
              <a:rPr lang="en-US" altLang="zh-TW" dirty="0"/>
              <a:t>CHAPTER 11 Unsupervised Learning Methods</a:t>
            </a:r>
            <a:endParaRPr lang="zh-TW" altLang="en-US" dirty="0"/>
          </a:p>
        </p:txBody>
      </p:sp>
      <p:sp>
        <p:nvSpPr>
          <p:cNvPr id="3" name="副標題 2">
            <a:extLst>
              <a:ext uri="{FF2B5EF4-FFF2-40B4-BE49-F238E27FC236}">
                <a16:creationId xmlns:a16="http://schemas.microsoft.com/office/drawing/2014/main" id="{DA7F688B-C94E-A4E3-4416-F1E02B6E8013}"/>
              </a:ext>
            </a:extLst>
          </p:cNvPr>
          <p:cNvSpPr>
            <a:spLocks noGrp="1"/>
          </p:cNvSpPr>
          <p:nvPr>
            <p:ph type="subTitle" idx="1"/>
          </p:nvPr>
        </p:nvSpPr>
        <p:spPr/>
        <p:txBody>
          <a:bodyPr/>
          <a:lstStyle/>
          <a:p>
            <a:endParaRPr lang="zh-TW" altLang="en-US"/>
          </a:p>
        </p:txBody>
      </p:sp>
    </p:spTree>
    <p:extLst>
      <p:ext uri="{BB962C8B-B14F-4D97-AF65-F5344CB8AC3E}">
        <p14:creationId xmlns:p14="http://schemas.microsoft.com/office/powerpoint/2010/main" val="30491980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01D563F-86EF-062B-5AD8-A0787C5F27E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E3C63FF-14DE-61CC-F43A-AE55C5C84FB4}"/>
              </a:ext>
            </a:extLst>
          </p:cNvPr>
          <p:cNvSpPr>
            <a:spLocks noGrp="1"/>
          </p:cNvSpPr>
          <p:nvPr>
            <p:ph idx="1"/>
          </p:nvPr>
        </p:nvSpPr>
        <p:spPr/>
        <p:txBody>
          <a:bodyPr/>
          <a:lstStyle/>
          <a:p>
            <a:r>
              <a:rPr lang="en-US" altLang="zh-TW" dirty="0"/>
              <a:t>To standardize the data to perform PCA, we first compute a d-dimensional mean vector; that is, compute the mean for each column. This is used to standardize the data and bring all the columns on a similar scale.</a:t>
            </a:r>
            <a:endParaRPr lang="zh-TW" altLang="en-US" dirty="0"/>
          </a:p>
        </p:txBody>
      </p:sp>
    </p:spTree>
    <p:extLst>
      <p:ext uri="{BB962C8B-B14F-4D97-AF65-F5344CB8AC3E}">
        <p14:creationId xmlns:p14="http://schemas.microsoft.com/office/powerpoint/2010/main" val="36835004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EDA4248-8F83-75C1-4EDD-4CAD8D7443D7}"/>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BFB333AC-605A-8B4F-BD81-306BDAE1872D}"/>
              </a:ext>
            </a:extLst>
          </p:cNvPr>
          <p:cNvPicPr>
            <a:picLocks noChangeAspect="1"/>
          </p:cNvPicPr>
          <p:nvPr/>
        </p:nvPicPr>
        <p:blipFill>
          <a:blip r:embed="rId2"/>
          <a:stretch>
            <a:fillRect/>
          </a:stretch>
        </p:blipFill>
        <p:spPr>
          <a:xfrm>
            <a:off x="1428098" y="1947656"/>
            <a:ext cx="9335803" cy="2962688"/>
          </a:xfrm>
          <a:prstGeom prst="rect">
            <a:avLst/>
          </a:prstGeom>
        </p:spPr>
      </p:pic>
    </p:spTree>
    <p:extLst>
      <p:ext uri="{BB962C8B-B14F-4D97-AF65-F5344CB8AC3E}">
        <p14:creationId xmlns:p14="http://schemas.microsoft.com/office/powerpoint/2010/main" val="11593311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30251B7-2120-C13A-59F4-463322E3B43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305C9D2-523C-FF90-A68C-58ED99208ED2}"/>
              </a:ext>
            </a:extLst>
          </p:cNvPr>
          <p:cNvSpPr>
            <a:spLocks noGrp="1"/>
          </p:cNvSpPr>
          <p:nvPr>
            <p:ph idx="1"/>
          </p:nvPr>
        </p:nvSpPr>
        <p:spPr/>
        <p:txBody>
          <a:bodyPr/>
          <a:lstStyle/>
          <a:p>
            <a:r>
              <a:rPr lang="en-US" altLang="zh-TW" dirty="0"/>
              <a:t>We then compute the eigenvectors and eigenvalues of the covariance matrix to identify the principal components.</a:t>
            </a:r>
          </a:p>
          <a:p>
            <a:r>
              <a:rPr lang="en-US" altLang="zh-TW" dirty="0"/>
              <a:t>The aim of PCA is to find the principal components that explain the maximal amount of variance.</a:t>
            </a:r>
          </a:p>
          <a:p>
            <a:r>
              <a:rPr lang="en-US" altLang="zh-TW" dirty="0"/>
              <a:t>We can decide how many principal components we want and select the two eigenvectors accordingly.</a:t>
            </a:r>
            <a:endParaRPr lang="zh-TW" altLang="en-US" dirty="0"/>
          </a:p>
        </p:txBody>
      </p:sp>
    </p:spTree>
    <p:extLst>
      <p:ext uri="{BB962C8B-B14F-4D97-AF65-F5344CB8AC3E}">
        <p14:creationId xmlns:p14="http://schemas.microsoft.com/office/powerpoint/2010/main" val="1091591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AA92405-8C9D-F43A-1F9D-074D7FF7B83C}"/>
              </a:ext>
            </a:extLst>
          </p:cNvPr>
          <p:cNvSpPr>
            <a:spLocks noGrp="1"/>
          </p:cNvSpPr>
          <p:nvPr>
            <p:ph type="title"/>
          </p:nvPr>
        </p:nvSpPr>
        <p:spPr/>
        <p:txBody>
          <a:bodyPr/>
          <a:lstStyle/>
          <a:p>
            <a:r>
              <a:rPr lang="en-US" altLang="zh-TW" dirty="0"/>
              <a:t>Principal Component Analysis in Python</a:t>
            </a:r>
            <a:endParaRPr lang="zh-TW" altLang="en-US" dirty="0"/>
          </a:p>
        </p:txBody>
      </p:sp>
      <p:sp>
        <p:nvSpPr>
          <p:cNvPr id="3" name="內容版面配置區 2">
            <a:extLst>
              <a:ext uri="{FF2B5EF4-FFF2-40B4-BE49-F238E27FC236}">
                <a16:creationId xmlns:a16="http://schemas.microsoft.com/office/drawing/2014/main" id="{C1C12FB2-21A9-CB65-59B4-390309E3627D}"/>
              </a:ext>
            </a:extLst>
          </p:cNvPr>
          <p:cNvSpPr>
            <a:spLocks noGrp="1"/>
          </p:cNvSpPr>
          <p:nvPr>
            <p:ph idx="1"/>
          </p:nvPr>
        </p:nvSpPr>
        <p:spPr/>
        <p:txBody>
          <a:bodyPr/>
          <a:lstStyle/>
          <a:p>
            <a:r>
              <a:rPr lang="en-US" altLang="zh-TW" dirty="0"/>
              <a:t>Let’s see how we can use it to perform PCA in the Iris dataset and use it to visualize it from an entirely different perspective.</a:t>
            </a:r>
          </a:p>
          <a:p>
            <a:r>
              <a:rPr lang="en-US" altLang="zh-TW" dirty="0"/>
              <a:t>We will resolve the four features of IRIS dataset into two principal components, which can be directly mapped on a 2D chart.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datasets</a:t>
            </a:r>
          </a:p>
          <a:p>
            <a:pPr marL="457200" lvl="1" indent="0">
              <a:buNone/>
            </a:pPr>
            <a:r>
              <a:rPr lang="en-US" altLang="zh-TW" b="0" dirty="0">
                <a:solidFill>
                  <a:srgbClr val="000000"/>
                </a:solidFill>
                <a:effectLst/>
                <a:latin typeface="Courier New" panose="02070309020205020404" pitchFamily="49" charset="0"/>
              </a:rPr>
              <a:t>iris = </a:t>
            </a:r>
            <a:r>
              <a:rPr lang="en-US" altLang="zh-TW" b="0" dirty="0" err="1">
                <a:solidFill>
                  <a:srgbClr val="000000"/>
                </a:solidFill>
                <a:effectLst/>
                <a:latin typeface="Courier New" panose="02070309020205020404" pitchFamily="49" charset="0"/>
              </a:rPr>
              <a:t>datasets.load_iris</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X = </a:t>
            </a:r>
            <a:r>
              <a:rPr lang="en-US" altLang="zh-TW" b="0" dirty="0" err="1">
                <a:solidFill>
                  <a:srgbClr val="000000"/>
                </a:solidFill>
                <a:effectLst/>
                <a:latin typeface="Courier New" panose="02070309020205020404" pitchFamily="49" charset="0"/>
              </a:rPr>
              <a:t>iris.data</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y = </a:t>
            </a:r>
            <a:r>
              <a:rPr lang="en-US" altLang="zh-TW" b="0" dirty="0" err="1">
                <a:solidFill>
                  <a:srgbClr val="000000"/>
                </a:solidFill>
                <a:effectLst/>
                <a:latin typeface="Courier New" panose="02070309020205020404" pitchFamily="49" charset="0"/>
              </a:rPr>
              <a:t>iris.target</a:t>
            </a:r>
            <a:endParaRPr lang="en-US" altLang="zh-TW" b="0" dirty="0">
              <a:solidFill>
                <a:srgbClr val="000000"/>
              </a:solidFill>
              <a:effectLst/>
              <a:latin typeface="Courier New" panose="02070309020205020404" pitchFamily="49" charset="0"/>
            </a:endParaRPr>
          </a:p>
          <a:p>
            <a:endParaRPr lang="en-US" altLang="zh-TW" dirty="0"/>
          </a:p>
          <a:p>
            <a:endParaRPr lang="zh-TW" altLang="en-US" dirty="0"/>
          </a:p>
        </p:txBody>
      </p:sp>
    </p:spTree>
    <p:extLst>
      <p:ext uri="{BB962C8B-B14F-4D97-AF65-F5344CB8AC3E}">
        <p14:creationId xmlns:p14="http://schemas.microsoft.com/office/powerpoint/2010/main" val="3363392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58E48E-D83D-C1FA-24E4-110975EF3F6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C71E46AB-3A5C-6EA7-25CD-5CAAB04AC53F}"/>
              </a:ext>
            </a:extLst>
          </p:cNvPr>
          <p:cNvSpPr>
            <a:spLocks noGrp="1"/>
          </p:cNvSpPr>
          <p:nvPr>
            <p:ph idx="1"/>
          </p:nvPr>
        </p:nvSpPr>
        <p:spPr/>
        <p:txBody>
          <a:bodyPr>
            <a:normAutofit/>
          </a:bodyPr>
          <a:lstStyle/>
          <a:p>
            <a:r>
              <a:rPr lang="en-US" altLang="zh-TW" dirty="0"/>
              <a:t>As you know, there are four columns in the dataset – and it is hard to visualize on a screen. The best we can do at this level is visualize three dimensions (and ignore the fourth).</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mpl_toolkits.mplot3d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Axes3D</a:t>
            </a: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matplotlib.pyplot</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fig = </a:t>
            </a: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4</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3</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ax = Axes3D(fig, </a:t>
            </a:r>
            <a:r>
              <a:rPr lang="en-US" altLang="zh-TW" b="0" dirty="0" err="1">
                <a:solidFill>
                  <a:srgbClr val="000000"/>
                </a:solidFill>
                <a:effectLst/>
                <a:latin typeface="Courier New" panose="02070309020205020404" pitchFamily="49" charset="0"/>
              </a:rPr>
              <a:t>rect</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.95</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elev</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48</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azim</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134</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ax.scatter</a:t>
            </a:r>
            <a:r>
              <a:rPr lang="en-US" altLang="zh-TW" b="0" dirty="0">
                <a:solidFill>
                  <a:srgbClr val="000000"/>
                </a:solidFill>
                <a:effectLst/>
                <a:latin typeface="Courier New" panose="02070309020205020404" pitchFamily="49" charset="0"/>
              </a:rPr>
              <a:t>(X[:,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X[:, </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 c=y, </a:t>
            </a:r>
            <a:r>
              <a:rPr lang="en-US" altLang="zh-TW" b="0" dirty="0" err="1">
                <a:solidFill>
                  <a:srgbClr val="000000"/>
                </a:solidFill>
                <a:effectLst/>
                <a:latin typeface="Courier New" panose="02070309020205020404" pitchFamily="49" charset="0"/>
              </a:rPr>
              <a:t>cmap</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plt.cm.nipy_spectral,edgecolor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'k'</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3822024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F2FC1034-0CE0-717A-00D0-A04C7CE98523}"/>
              </a:ext>
            </a:extLst>
          </p:cNvPr>
          <p:cNvPicPr>
            <a:picLocks noChangeAspect="1"/>
          </p:cNvPicPr>
          <p:nvPr/>
        </p:nvPicPr>
        <p:blipFill>
          <a:blip r:embed="rId2"/>
          <a:stretch>
            <a:fillRect/>
          </a:stretch>
        </p:blipFill>
        <p:spPr>
          <a:xfrm>
            <a:off x="2323573" y="394864"/>
            <a:ext cx="7544853" cy="6068272"/>
          </a:xfrm>
          <a:prstGeom prst="rect">
            <a:avLst/>
          </a:prstGeom>
        </p:spPr>
      </p:pic>
    </p:spTree>
    <p:extLst>
      <p:ext uri="{BB962C8B-B14F-4D97-AF65-F5344CB8AC3E}">
        <p14:creationId xmlns:p14="http://schemas.microsoft.com/office/powerpoint/2010/main" val="41465596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5869576-DBC7-3FA5-5A4A-9A7F2554763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8F609C9-B5B0-85F7-0E13-2F81C43AF511}"/>
              </a:ext>
            </a:extLst>
          </p:cNvPr>
          <p:cNvSpPr>
            <a:spLocks noGrp="1"/>
          </p:cNvSpPr>
          <p:nvPr>
            <p:ph idx="1"/>
          </p:nvPr>
        </p:nvSpPr>
        <p:spPr/>
        <p:txBody>
          <a:bodyPr/>
          <a:lstStyle/>
          <a:p>
            <a:r>
              <a:rPr lang="en-US" altLang="zh-TW" dirty="0"/>
              <a:t>You can print class labels using ax.text3D().</a:t>
            </a: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name, label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Setosa</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Versicolour</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'Virginica'</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ax.text3D(X[y == label,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].mean(),X[y == label,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].mean() + </a:t>
            </a:r>
            <a:r>
              <a:rPr lang="en-US" altLang="zh-TW" b="0" dirty="0">
                <a:solidFill>
                  <a:srgbClr val="09885A"/>
                </a:solidFill>
                <a:effectLst/>
                <a:latin typeface="Courier New" panose="02070309020205020404" pitchFamily="49" charset="0"/>
              </a:rPr>
              <a:t>0.5</a:t>
            </a:r>
            <a:r>
              <a:rPr lang="en-US" altLang="zh-TW" b="0" dirty="0">
                <a:solidFill>
                  <a:srgbClr val="000000"/>
                </a:solidFill>
                <a:effectLst/>
                <a:latin typeface="Courier New" panose="02070309020205020404" pitchFamily="49" charset="0"/>
              </a:rPr>
              <a:t>,X[y == label, </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].mean(), </a:t>
            </a:r>
            <a:r>
              <a:rPr lang="en-US" altLang="zh-TW" b="0" dirty="0" err="1">
                <a:solidFill>
                  <a:srgbClr val="000000"/>
                </a:solidFill>
                <a:effectLst/>
                <a:latin typeface="Courier New" panose="02070309020205020404" pitchFamily="49" charset="0"/>
              </a:rPr>
              <a:t>name,horizontalalignment</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'center'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bbox</a:t>
            </a:r>
            <a:r>
              <a:rPr lang="en-US" altLang="zh-TW" b="0" dirty="0">
                <a:solidFill>
                  <a:srgbClr val="000000"/>
                </a:solidFill>
                <a:effectLst/>
                <a:latin typeface="Courier New" panose="02070309020205020404" pitchFamily="49" charset="0"/>
              </a:rPr>
              <a:t>=</a:t>
            </a:r>
            <a:r>
              <a:rPr lang="en-US" altLang="zh-TW" b="0" dirty="0" err="1">
                <a:solidFill>
                  <a:srgbClr val="267F99"/>
                </a:solidFill>
                <a:effectLst/>
                <a:latin typeface="Courier New" panose="02070309020205020404" pitchFamily="49" charset="0"/>
              </a:rPr>
              <a:t>dict</a:t>
            </a:r>
            <a:r>
              <a:rPr lang="en-US" altLang="zh-TW" b="0" dirty="0">
                <a:solidFill>
                  <a:srgbClr val="000000"/>
                </a:solidFill>
                <a:effectLst/>
                <a:latin typeface="Courier New" panose="02070309020205020404" pitchFamily="49" charset="0"/>
              </a:rPr>
              <a:t>(alpha=</a:t>
            </a:r>
            <a:r>
              <a:rPr lang="en-US" altLang="zh-TW" b="0" dirty="0">
                <a:solidFill>
                  <a:srgbClr val="09885A"/>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'w'</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facecolor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'w'</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81921442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8DCCE0D-EBB6-77F4-7951-E29668110CCD}"/>
              </a:ext>
            </a:extLst>
          </p:cNvPr>
          <p:cNvSpPr>
            <a:spLocks noGrp="1"/>
          </p:cNvSpPr>
          <p:nvPr>
            <p:ph type="title"/>
          </p:nvPr>
        </p:nvSpPr>
        <p:spPr/>
        <p:txBody>
          <a:bodyPr/>
          <a:lstStyle/>
          <a:p>
            <a:endParaRPr lang="zh-TW" altLang="en-US"/>
          </a:p>
        </p:txBody>
      </p:sp>
      <p:pic>
        <p:nvPicPr>
          <p:cNvPr id="1026" name="Picture 2">
            <a:extLst>
              <a:ext uri="{FF2B5EF4-FFF2-40B4-BE49-F238E27FC236}">
                <a16:creationId xmlns:a16="http://schemas.microsoft.com/office/drawing/2014/main" id="{1FA1A38E-93D6-3958-152B-68F3167576F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336" y="1794693"/>
            <a:ext cx="5182995" cy="41536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99037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E000B21-B279-7C37-8855-A8ED691DEBCB}"/>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B6A6695-C670-C42E-3C95-23F0AA1E2959}"/>
              </a:ext>
            </a:extLst>
          </p:cNvPr>
          <p:cNvSpPr>
            <a:spLocks noGrp="1"/>
          </p:cNvSpPr>
          <p:nvPr>
            <p:ph idx="1"/>
          </p:nvPr>
        </p:nvSpPr>
        <p:spPr/>
        <p:txBody>
          <a:bodyPr/>
          <a:lstStyle/>
          <a:p>
            <a:r>
              <a:rPr lang="en-US" altLang="zh-TW" dirty="0"/>
              <a:t>The plot in three dimensions as shown in Figure 11-3 conveys a little more information than the charts we’ve seen before.</a:t>
            </a:r>
          </a:p>
          <a:p>
            <a:r>
              <a:rPr lang="en-US" altLang="zh-TW" dirty="0"/>
              <a:t>However, there is a possibility that there’s something more the missing dimension must convey.</a:t>
            </a:r>
          </a:p>
          <a:p>
            <a:r>
              <a:rPr lang="en-US" altLang="zh-TW" dirty="0"/>
              <a:t>PCA will help us translate the data to two dimensions while making sure that the pattern of distributions is preserved.</a:t>
            </a:r>
            <a:endParaRPr lang="zh-TW" altLang="en-US" dirty="0"/>
          </a:p>
        </p:txBody>
      </p:sp>
    </p:spTree>
    <p:extLst>
      <p:ext uri="{BB962C8B-B14F-4D97-AF65-F5344CB8AC3E}">
        <p14:creationId xmlns:p14="http://schemas.microsoft.com/office/powerpoint/2010/main" val="378143957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FC153A6-71C4-1F83-F15A-0F8B9376148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E959976-7076-9E33-0671-4A4BE8D77B7B}"/>
              </a:ext>
            </a:extLst>
          </p:cNvPr>
          <p:cNvSpPr>
            <a:spLocks noGrp="1"/>
          </p:cNvSpPr>
          <p:nvPr>
            <p:ph idx="1"/>
          </p:nvPr>
        </p:nvSpPr>
        <p:spPr/>
        <p:txBody>
          <a:bodyPr/>
          <a:lstStyle/>
          <a:p>
            <a:r>
              <a:rPr lang="en-US" altLang="zh-TW" dirty="0"/>
              <a:t>To perform PCA, we need to import the required classes and apply fit and transform.</a:t>
            </a:r>
          </a:p>
          <a:p>
            <a:r>
              <a:rPr lang="en-US" altLang="zh-TW" dirty="0"/>
              <a:t>This will convert the dataset to the new two-dimensional space.</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decomposition</a:t>
            </a:r>
          </a:p>
          <a:p>
            <a:pPr marL="457200" lvl="1" indent="0">
              <a:buNone/>
            </a:pPr>
            <a:r>
              <a:rPr lang="en-US" altLang="zh-TW" b="0" dirty="0" err="1">
                <a:solidFill>
                  <a:srgbClr val="000000"/>
                </a:solidFill>
                <a:effectLst/>
                <a:latin typeface="Courier New" panose="02070309020205020404" pitchFamily="49" charset="0"/>
              </a:rPr>
              <a:t>pca</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decomposition.PCA</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n_components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pca.fit</a:t>
            </a:r>
            <a:r>
              <a:rPr lang="en-US" altLang="zh-TW" b="0" dirty="0">
                <a:solidFill>
                  <a:srgbClr val="000000"/>
                </a:solidFill>
                <a:effectLst/>
                <a:latin typeface="Courier New" panose="02070309020205020404" pitchFamily="49" charset="0"/>
              </a:rPr>
              <a:t>(X)</a:t>
            </a:r>
          </a:p>
          <a:p>
            <a:pPr marL="457200" lvl="1" indent="0">
              <a:buNone/>
            </a:pPr>
            <a:r>
              <a:rPr lang="en-US" altLang="zh-TW" b="0" dirty="0">
                <a:solidFill>
                  <a:srgbClr val="000000"/>
                </a:solidFill>
                <a:effectLst/>
                <a:latin typeface="Courier New" panose="02070309020205020404" pitchFamily="49" charset="0"/>
              </a:rPr>
              <a:t>X = </a:t>
            </a:r>
            <a:r>
              <a:rPr lang="en-US" altLang="zh-TW" b="0" dirty="0" err="1">
                <a:solidFill>
                  <a:srgbClr val="000000"/>
                </a:solidFill>
                <a:effectLst/>
                <a:latin typeface="Courier New" panose="02070309020205020404" pitchFamily="49" charset="0"/>
              </a:rPr>
              <a:t>pca.transform</a:t>
            </a:r>
            <a:r>
              <a:rPr lang="en-US" altLang="zh-TW" b="0" dirty="0">
                <a:solidFill>
                  <a:srgbClr val="000000"/>
                </a:solidFill>
                <a:effectLst/>
                <a:latin typeface="Courier New" panose="02070309020205020404" pitchFamily="49" charset="0"/>
              </a:rPr>
              <a:t>(X)</a:t>
            </a:r>
          </a:p>
          <a:p>
            <a:pPr marL="457200" lvl="1" indent="0">
              <a:buNone/>
            </a:pPr>
            <a:r>
              <a:rPr lang="en-US" altLang="zh-TW" b="0" dirty="0">
                <a:solidFill>
                  <a:srgbClr val="008000"/>
                </a:solidFill>
                <a:effectLst/>
                <a:latin typeface="Courier New" panose="02070309020205020404" pitchFamily="49" charset="0"/>
              </a:rPr>
              <a:t>#print(X)</a:t>
            </a:r>
            <a:endParaRPr lang="en-US" altLang="zh-TW" b="0" dirty="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4155809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6B4BF0C-8509-1671-4041-A622907C690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ACCA12A-F9BC-86E6-EB95-9F224250069B}"/>
              </a:ext>
            </a:extLst>
          </p:cNvPr>
          <p:cNvSpPr>
            <a:spLocks noGrp="1"/>
          </p:cNvSpPr>
          <p:nvPr>
            <p:ph idx="1"/>
          </p:nvPr>
        </p:nvSpPr>
        <p:spPr/>
        <p:txBody>
          <a:bodyPr/>
          <a:lstStyle/>
          <a:p>
            <a:r>
              <a:rPr lang="en-US" altLang="zh-TW" dirty="0"/>
              <a:t>All previous methods require a training dataset consisting of the values or labelled that are expected as the predicted output, thus, these leading to the name of supervised learning.</a:t>
            </a:r>
          </a:p>
          <a:p>
            <a:r>
              <a:rPr lang="en-US" altLang="zh-TW" dirty="0"/>
              <a:t>In this chapter, we will discuss a different class of machine learning problems and solutions in which rather than predicting, the aim is to either transform the data or discover patterns without the need of a set of explicit training labels.</a:t>
            </a:r>
            <a:endParaRPr lang="zh-TW" altLang="en-US" dirty="0"/>
          </a:p>
        </p:txBody>
      </p:sp>
    </p:spTree>
    <p:extLst>
      <p:ext uri="{BB962C8B-B14F-4D97-AF65-F5344CB8AC3E}">
        <p14:creationId xmlns:p14="http://schemas.microsoft.com/office/powerpoint/2010/main" val="24551015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FD4B2B-84BE-AC37-BE8C-AC56024B067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B81EA24-F42E-0CF4-B84E-BE16DF6E7F52}"/>
              </a:ext>
            </a:extLst>
          </p:cNvPr>
          <p:cNvSpPr>
            <a:spLocks noGrp="1"/>
          </p:cNvSpPr>
          <p:nvPr>
            <p:ph idx="1"/>
          </p:nvPr>
        </p:nvSpPr>
        <p:spPr/>
        <p:txBody>
          <a:bodyPr>
            <a:normAutofit/>
          </a:bodyPr>
          <a:lstStyle/>
          <a:p>
            <a:r>
              <a:rPr lang="en-US" altLang="zh-TW" dirty="0"/>
              <a:t>We can visualize using Matplotlib with data points from each representative class (variety of Iris flower) plotted in a different color.</a:t>
            </a:r>
          </a:p>
          <a:p>
            <a:pPr marL="457200" lvl="1" indent="0">
              <a:buNone/>
            </a:pPr>
            <a:r>
              <a:rPr lang="en-US" altLang="zh-TW" b="0" dirty="0">
                <a:solidFill>
                  <a:srgbClr val="000000"/>
                </a:solidFill>
                <a:effectLst/>
                <a:latin typeface="Courier New" panose="02070309020205020404" pitchFamily="49" charset="0"/>
              </a:rPr>
              <a:t>fig = </a:t>
            </a:r>
            <a:r>
              <a:rPr lang="en-US" altLang="zh-TW" b="0" dirty="0" err="1">
                <a:solidFill>
                  <a:srgbClr val="000000"/>
                </a:solidFill>
                <a:effectLst/>
                <a:latin typeface="Courier New" panose="02070309020205020404" pitchFamily="49" charset="0"/>
              </a:rPr>
              <a:t>plt.figure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figsize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c=y, </a:t>
            </a:r>
            <a:r>
              <a:rPr lang="en-US" altLang="zh-TW" b="0" dirty="0" err="1">
                <a:solidFill>
                  <a:srgbClr val="000000"/>
                </a:solidFill>
                <a:effectLst/>
                <a:latin typeface="Courier New" panose="02070309020205020404" pitchFamily="49" charset="0"/>
              </a:rPr>
              <a:t>cmap</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plt.cm.nipy_spectral</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'k'</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name, label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Setosa</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Versicolour</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a:solidFill>
                  <a:srgbClr val="A31515"/>
                </a:solidFill>
                <a:effectLst/>
                <a:latin typeface="Courier New" panose="02070309020205020404" pitchFamily="49" charset="0"/>
              </a:rPr>
              <a:t>'Virginica'</a:t>
            </a:r>
            <a:r>
              <a:rPr lang="en-US" altLang="zh-TW" b="0" dirty="0">
                <a:solidFill>
                  <a:srgbClr val="000000"/>
                </a:solidFill>
                <a:effectLst/>
                <a:latin typeface="Courier New" panose="02070309020205020404" pitchFamily="49" charset="0"/>
              </a:rPr>
              <a:t>, </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plt.text</a:t>
            </a:r>
            <a:r>
              <a:rPr lang="en-US" altLang="zh-TW" b="0" dirty="0">
                <a:solidFill>
                  <a:srgbClr val="000000"/>
                </a:solidFill>
                <a:effectLst/>
                <a:latin typeface="Courier New" panose="02070309020205020404" pitchFamily="49" charset="0"/>
              </a:rPr>
              <a:t>(X[y == label, </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].mean(), X[y == label, </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].mean(),name, </a:t>
            </a:r>
            <a:r>
              <a:rPr lang="en-US" altLang="zh-TW" b="0" dirty="0" err="1">
                <a:solidFill>
                  <a:srgbClr val="000000"/>
                </a:solidFill>
                <a:effectLst/>
                <a:latin typeface="Courier New" panose="02070309020205020404" pitchFamily="49" charset="0"/>
              </a:rPr>
              <a:t>horizontalalignment</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'center'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bbox</a:t>
            </a:r>
            <a:r>
              <a:rPr lang="en-US" altLang="zh-TW" b="0" dirty="0">
                <a:solidFill>
                  <a:srgbClr val="000000"/>
                </a:solidFill>
                <a:effectLst/>
                <a:latin typeface="Courier New" panose="02070309020205020404" pitchFamily="49" charset="0"/>
              </a:rPr>
              <a:t>=</a:t>
            </a:r>
            <a:r>
              <a:rPr lang="en-US" altLang="zh-TW" b="0" dirty="0" err="1">
                <a:solidFill>
                  <a:srgbClr val="267F99"/>
                </a:solidFill>
                <a:effectLst/>
                <a:latin typeface="Courier New" panose="02070309020205020404" pitchFamily="49" charset="0"/>
              </a:rPr>
              <a:t>dict</a:t>
            </a:r>
            <a:r>
              <a:rPr lang="en-US" altLang="zh-TW" b="0" dirty="0">
                <a:solidFill>
                  <a:srgbClr val="000000"/>
                </a:solidFill>
                <a:effectLst/>
                <a:latin typeface="Courier New" panose="02070309020205020404" pitchFamily="49" charset="0"/>
              </a:rPr>
              <a:t>(alpha=</a:t>
            </a:r>
            <a:r>
              <a:rPr lang="en-US" altLang="zh-TW" b="0" dirty="0">
                <a:solidFill>
                  <a:srgbClr val="09885A"/>
                </a:solidFill>
                <a:effectLst/>
                <a:latin typeface="Courier New" panose="02070309020205020404" pitchFamily="49" charset="0"/>
              </a:rPr>
              <a:t>0.8</a:t>
            </a:r>
            <a:r>
              <a:rPr lang="en-US" altLang="zh-TW" b="0" dirty="0">
                <a:solidFill>
                  <a:srgbClr val="000000"/>
                </a:solidFill>
                <a:effectLst/>
                <a:latin typeface="Courier New" panose="02070309020205020404" pitchFamily="49" charset="0"/>
              </a:rPr>
              <a:t>,edgecolor=</a:t>
            </a:r>
            <a:r>
              <a:rPr lang="en-US" altLang="zh-TW" b="0" dirty="0">
                <a:solidFill>
                  <a:srgbClr val="A31515"/>
                </a:solidFill>
                <a:effectLst/>
                <a:latin typeface="Courier New" panose="02070309020205020404" pitchFamily="49" charset="0"/>
              </a:rPr>
              <a:t>'w'</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facecolor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'w'</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267623307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13860B05-0EAB-115E-6583-F47CD6A9759F}"/>
              </a:ext>
            </a:extLst>
          </p:cNvPr>
          <p:cNvPicPr>
            <a:picLocks noChangeAspect="1"/>
          </p:cNvPicPr>
          <p:nvPr/>
        </p:nvPicPr>
        <p:blipFill>
          <a:blip r:embed="rId2"/>
          <a:stretch>
            <a:fillRect/>
          </a:stretch>
        </p:blipFill>
        <p:spPr>
          <a:xfrm>
            <a:off x="1956810" y="56679"/>
            <a:ext cx="8278380" cy="6744641"/>
          </a:xfrm>
          <a:prstGeom prst="rect">
            <a:avLst/>
          </a:prstGeom>
        </p:spPr>
      </p:pic>
    </p:spTree>
    <p:extLst>
      <p:ext uri="{BB962C8B-B14F-4D97-AF65-F5344CB8AC3E}">
        <p14:creationId xmlns:p14="http://schemas.microsoft.com/office/powerpoint/2010/main" val="262902909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A9EB103-9920-F700-AE0B-54EB18135A1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92A8586-5374-6DDB-3CD0-F422ADB1CFCF}"/>
              </a:ext>
            </a:extLst>
          </p:cNvPr>
          <p:cNvSpPr>
            <a:spLocks noGrp="1"/>
          </p:cNvSpPr>
          <p:nvPr>
            <p:ph idx="1"/>
          </p:nvPr>
        </p:nvSpPr>
        <p:spPr/>
        <p:txBody>
          <a:bodyPr>
            <a:normAutofit/>
          </a:bodyPr>
          <a:lstStyle/>
          <a:p>
            <a:r>
              <a:rPr lang="en-US" altLang="zh-TW" dirty="0"/>
              <a:t>Massive datasets are increasingly widespread in all sorts of disciplines.</a:t>
            </a:r>
          </a:p>
          <a:p>
            <a:r>
              <a:rPr lang="en-US" altLang="zh-TW" dirty="0"/>
              <a:t>To interpret such datasets, we need to decrease dimensionality to preserve the most highly related data.</a:t>
            </a:r>
          </a:p>
          <a:p>
            <a:r>
              <a:rPr lang="en-US" altLang="zh-TW" dirty="0"/>
              <a:t>We can use PCA to reduce the number of variables, avoid multicollinearity, or have too many predictors relative to the number of observations.</a:t>
            </a:r>
          </a:p>
        </p:txBody>
      </p:sp>
    </p:spTree>
    <p:extLst>
      <p:ext uri="{BB962C8B-B14F-4D97-AF65-F5344CB8AC3E}">
        <p14:creationId xmlns:p14="http://schemas.microsoft.com/office/powerpoint/2010/main" val="1932655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E60C9A-BA6B-D0D4-6B84-AE8E5766255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3C4F056-61D4-73E5-A95D-E8E1587535D5}"/>
              </a:ext>
            </a:extLst>
          </p:cNvPr>
          <p:cNvSpPr>
            <a:spLocks noGrp="1"/>
          </p:cNvSpPr>
          <p:nvPr>
            <p:ph idx="1"/>
          </p:nvPr>
        </p:nvSpPr>
        <p:spPr/>
        <p:txBody>
          <a:bodyPr/>
          <a:lstStyle/>
          <a:p>
            <a:r>
              <a:rPr lang="en-US" altLang="zh-TW" dirty="0"/>
              <a:t>Feature reduction is an essential preprocessing step in machine learning. Therefore, PCA is an essential step of preprocessing and very useful for compression and noise removal in the data.</a:t>
            </a:r>
          </a:p>
          <a:p>
            <a:r>
              <a:rPr lang="en-US" altLang="zh-TW" dirty="0"/>
              <a:t>It reduces the dimensionality of a dataset by finding a new set of variables smaller than the original set of variables.</a:t>
            </a:r>
            <a:endParaRPr lang="zh-TW" altLang="en-US" dirty="0"/>
          </a:p>
          <a:p>
            <a:endParaRPr lang="zh-TW" altLang="en-US" dirty="0"/>
          </a:p>
        </p:txBody>
      </p:sp>
    </p:spTree>
    <p:extLst>
      <p:ext uri="{BB962C8B-B14F-4D97-AF65-F5344CB8AC3E}">
        <p14:creationId xmlns:p14="http://schemas.microsoft.com/office/powerpoint/2010/main" val="3501991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77A6A8E-67D0-372B-5F9C-D2D12409018E}"/>
              </a:ext>
            </a:extLst>
          </p:cNvPr>
          <p:cNvSpPr>
            <a:spLocks noGrp="1"/>
          </p:cNvSpPr>
          <p:nvPr>
            <p:ph type="title"/>
          </p:nvPr>
        </p:nvSpPr>
        <p:spPr/>
        <p:txBody>
          <a:bodyPr/>
          <a:lstStyle/>
          <a:p>
            <a:r>
              <a:rPr lang="en-US" altLang="zh-TW" b="1" dirty="0"/>
              <a:t>Clustering</a:t>
            </a:r>
            <a:endParaRPr lang="zh-TW" altLang="en-US" b="1" dirty="0"/>
          </a:p>
        </p:txBody>
      </p:sp>
      <p:sp>
        <p:nvSpPr>
          <p:cNvPr id="3" name="內容版面配置區 2">
            <a:extLst>
              <a:ext uri="{FF2B5EF4-FFF2-40B4-BE49-F238E27FC236}">
                <a16:creationId xmlns:a16="http://schemas.microsoft.com/office/drawing/2014/main" id="{2F079278-60E0-BBE2-317B-66CF083CA149}"/>
              </a:ext>
            </a:extLst>
          </p:cNvPr>
          <p:cNvSpPr>
            <a:spLocks noGrp="1"/>
          </p:cNvSpPr>
          <p:nvPr>
            <p:ph idx="1"/>
          </p:nvPr>
        </p:nvSpPr>
        <p:spPr/>
        <p:txBody>
          <a:bodyPr/>
          <a:lstStyle/>
          <a:p>
            <a:r>
              <a:rPr lang="en-US" altLang="zh-TW" dirty="0"/>
              <a:t>Clustering is a suite of simple yet highly effective unsupervised learning methods that help group the data into meaningful groups that reveal an underlying pattern.</a:t>
            </a:r>
          </a:p>
          <a:p>
            <a:r>
              <a:rPr lang="en-US" altLang="zh-TW" dirty="0"/>
              <a:t>We do not have a label based on which the algorithm learns to find the mapping, as we saw in several classification algorithms. Here, the algorithm learns to partition the data based on distance measures.</a:t>
            </a:r>
            <a:endParaRPr lang="zh-TW" altLang="en-US" dirty="0"/>
          </a:p>
        </p:txBody>
      </p:sp>
    </p:spTree>
    <p:extLst>
      <p:ext uri="{BB962C8B-B14F-4D97-AF65-F5344CB8AC3E}">
        <p14:creationId xmlns:p14="http://schemas.microsoft.com/office/powerpoint/2010/main" val="3775060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7938ADE-1BB9-E6DE-0798-0CC690769B4E}"/>
              </a:ext>
            </a:extLst>
          </p:cNvPr>
          <p:cNvSpPr>
            <a:spLocks noGrp="1"/>
          </p:cNvSpPr>
          <p:nvPr>
            <p:ph type="title"/>
          </p:nvPr>
        </p:nvSpPr>
        <p:spPr/>
        <p:txBody>
          <a:bodyPr/>
          <a:lstStyle/>
          <a:p>
            <a:r>
              <a:rPr lang="en-US" altLang="zh-TW" b="1" dirty="0"/>
              <a:t>Clustering Using K-Means</a:t>
            </a:r>
            <a:endParaRPr lang="zh-TW" altLang="en-US" b="1" dirty="0"/>
          </a:p>
        </p:txBody>
      </p:sp>
      <p:pic>
        <p:nvPicPr>
          <p:cNvPr id="5" name="圖片 4">
            <a:extLst>
              <a:ext uri="{FF2B5EF4-FFF2-40B4-BE49-F238E27FC236}">
                <a16:creationId xmlns:a16="http://schemas.microsoft.com/office/drawing/2014/main" id="{4B8FF06F-3D12-8FD2-CBA8-BE08501D2903}"/>
              </a:ext>
            </a:extLst>
          </p:cNvPr>
          <p:cNvPicPr>
            <a:picLocks noChangeAspect="1"/>
          </p:cNvPicPr>
          <p:nvPr/>
        </p:nvPicPr>
        <p:blipFill>
          <a:blip r:embed="rId2"/>
          <a:stretch>
            <a:fillRect/>
          </a:stretch>
        </p:blipFill>
        <p:spPr>
          <a:xfrm>
            <a:off x="1370940" y="1490392"/>
            <a:ext cx="9450119" cy="3877216"/>
          </a:xfrm>
          <a:prstGeom prst="rect">
            <a:avLst/>
          </a:prstGeom>
        </p:spPr>
      </p:pic>
    </p:spTree>
    <p:extLst>
      <p:ext uri="{BB962C8B-B14F-4D97-AF65-F5344CB8AC3E}">
        <p14:creationId xmlns:p14="http://schemas.microsoft.com/office/powerpoint/2010/main" val="32249014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51485F-EE8B-AC81-4B7E-7E907F6EE1D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7B991E72-B042-D465-4178-18CA3272977E}"/>
              </a:ext>
            </a:extLst>
          </p:cNvPr>
          <p:cNvSpPr>
            <a:spLocks noGrp="1"/>
          </p:cNvSpPr>
          <p:nvPr>
            <p:ph idx="1"/>
          </p:nvPr>
        </p:nvSpPr>
        <p:spPr/>
        <p:txBody>
          <a:bodyPr>
            <a:normAutofit/>
          </a:bodyPr>
          <a:lstStyle/>
          <a:p>
            <a:r>
              <a:rPr lang="en-US" altLang="zh-TW" dirty="0"/>
              <a:t>In each iteration, for each data point, the algorithm finds the nearest centroid by computing the distances of the point with all the centroids and assigns it to that cluster.</a:t>
            </a:r>
          </a:p>
          <a:p>
            <a:r>
              <a:rPr lang="en-US" altLang="zh-TW" dirty="0"/>
              <a:t>Once all the points are assigned to the clusters, a new centroid is calculated by computing the mean of all the points (across all the dimensions).</a:t>
            </a:r>
          </a:p>
          <a:p>
            <a:r>
              <a:rPr lang="en-US" altLang="zh-TW" dirty="0"/>
              <a:t>This process continues until there is no change of cluster centers or cluster assignments, or after a fixed number of iterations are over.</a:t>
            </a:r>
            <a:endParaRPr lang="zh-TW" altLang="en-US" dirty="0"/>
          </a:p>
        </p:txBody>
      </p:sp>
    </p:spTree>
    <p:extLst>
      <p:ext uri="{BB962C8B-B14F-4D97-AF65-F5344CB8AC3E}">
        <p14:creationId xmlns:p14="http://schemas.microsoft.com/office/powerpoint/2010/main" val="8619149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81FDB5-88AF-2CBC-C835-AE0DF28A2C23}"/>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DE6978C-B52B-E520-2F1A-13ADC812479C}"/>
              </a:ext>
            </a:extLst>
          </p:cNvPr>
          <p:cNvSpPr>
            <a:spLocks noGrp="1"/>
          </p:cNvSpPr>
          <p:nvPr>
            <p:ph idx="1"/>
          </p:nvPr>
        </p:nvSpPr>
        <p:spPr/>
        <p:txBody>
          <a:bodyPr/>
          <a:lstStyle/>
          <a:p>
            <a:r>
              <a:rPr lang="en-US" altLang="zh-TW" dirty="0"/>
              <a:t>The algorithm begins with randomly initialized cluster centers. Due to this, a good convergence might not always happen.</a:t>
            </a:r>
          </a:p>
          <a:p>
            <a:r>
              <a:rPr lang="en-US" altLang="zh-TW" dirty="0"/>
              <a:t>In practice, it is a good idea to repeat the clustering algorithm multiple times with randomly initialized cluster centers and sample the final cluster distributions.</a:t>
            </a:r>
            <a:endParaRPr lang="zh-TW" altLang="en-US" dirty="0"/>
          </a:p>
        </p:txBody>
      </p:sp>
    </p:spTree>
    <p:extLst>
      <p:ext uri="{BB962C8B-B14F-4D97-AF65-F5344CB8AC3E}">
        <p14:creationId xmlns:p14="http://schemas.microsoft.com/office/powerpoint/2010/main" val="52448603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4F0B382-0592-8245-8427-B8F1DCB571CC}"/>
              </a:ext>
            </a:extLst>
          </p:cNvPr>
          <p:cNvSpPr>
            <a:spLocks noGrp="1"/>
          </p:cNvSpPr>
          <p:nvPr>
            <p:ph type="title"/>
          </p:nvPr>
        </p:nvSpPr>
        <p:spPr/>
        <p:txBody>
          <a:bodyPr/>
          <a:lstStyle/>
          <a:p>
            <a:r>
              <a:rPr lang="en-US" altLang="zh-TW" dirty="0"/>
              <a:t>K-Means in Python</a:t>
            </a:r>
            <a:endParaRPr lang="zh-TW" altLang="en-US" dirty="0"/>
          </a:p>
        </p:txBody>
      </p:sp>
      <p:sp>
        <p:nvSpPr>
          <p:cNvPr id="3" name="內容版面配置區 2">
            <a:extLst>
              <a:ext uri="{FF2B5EF4-FFF2-40B4-BE49-F238E27FC236}">
                <a16:creationId xmlns:a16="http://schemas.microsoft.com/office/drawing/2014/main" id="{216FDBD1-5947-0C1F-81E3-77665A1460C4}"/>
              </a:ext>
            </a:extLst>
          </p:cNvPr>
          <p:cNvSpPr>
            <a:spLocks noGrp="1"/>
          </p:cNvSpPr>
          <p:nvPr>
            <p:ph idx="1"/>
          </p:nvPr>
        </p:nvSpPr>
        <p:spPr/>
        <p:txBody>
          <a:bodyPr/>
          <a:lstStyle/>
          <a:p>
            <a:r>
              <a:rPr lang="en-US" altLang="zh-TW" dirty="0"/>
              <a:t>Scikit-learn provides an efficient implementation of K-means.</a:t>
            </a:r>
          </a:p>
          <a:p>
            <a:r>
              <a:rPr lang="en-US" altLang="zh-TW" dirty="0"/>
              <a:t>Algorithm called k-means++</a:t>
            </a:r>
          </a:p>
          <a:p>
            <a:pPr lvl="1"/>
            <a:r>
              <a:rPr lang="en-US" altLang="zh-TW" dirty="0"/>
              <a:t>Increase the number of clusters till </a:t>
            </a:r>
            <a:r>
              <a:rPr lang="en-US" altLang="zh-TW" i="1" dirty="0"/>
              <a:t>k</a:t>
            </a:r>
            <a:r>
              <a:rPr lang="en-US" altLang="zh-TW" dirty="0"/>
              <a:t> reached</a:t>
            </a:r>
          </a:p>
          <a:p>
            <a:pPr lvl="1"/>
            <a:r>
              <a:rPr lang="en-US" altLang="zh-TW" dirty="0"/>
              <a:t>Begin with</a:t>
            </a:r>
            <a:r>
              <a:rPr lang="zh-TW" altLang="en-US" dirty="0"/>
              <a:t> </a:t>
            </a:r>
            <a:r>
              <a:rPr lang="en-US" altLang="zh-TW" i="1" dirty="0"/>
              <a:t>k</a:t>
            </a:r>
            <a:r>
              <a:rPr lang="en-US" altLang="zh-TW" dirty="0"/>
              <a:t> randomly chosen centers</a:t>
            </a:r>
            <a:endParaRPr lang="zh-TW" altLang="en-US" dirty="0"/>
          </a:p>
        </p:txBody>
      </p:sp>
    </p:spTree>
    <p:extLst>
      <p:ext uri="{BB962C8B-B14F-4D97-AF65-F5344CB8AC3E}">
        <p14:creationId xmlns:p14="http://schemas.microsoft.com/office/powerpoint/2010/main" val="16290697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D351F15-E106-84BA-208D-71E958BBAB16}"/>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4936F9A-FD0B-75D7-2A49-4CD6B8331499}"/>
              </a:ext>
            </a:extLst>
          </p:cNvPr>
          <p:cNvSpPr>
            <a:spLocks noGrp="1"/>
          </p:cNvSpPr>
          <p:nvPr>
            <p:ph idx="1"/>
          </p:nvPr>
        </p:nvSpPr>
        <p:spPr/>
        <p:txBody>
          <a:bodyPr>
            <a:normAutofit/>
          </a:bodyPr>
          <a:lstStyle/>
          <a:p>
            <a:r>
              <a:rPr lang="en-US" altLang="zh-TW" dirty="0"/>
              <a:t>Let’s generate a synthetic dataset that contains some kind of cluster shapes. Scikit-learn contains such functions in </a:t>
            </a:r>
            <a:r>
              <a:rPr lang="en-US" altLang="zh-TW" dirty="0" err="1"/>
              <a:t>sklearn.datasets</a:t>
            </a:r>
            <a:r>
              <a:rPr lang="en-US" altLang="zh-TW" dirty="0"/>
              <a:t>.</a:t>
            </a:r>
          </a:p>
          <a:p>
            <a:r>
              <a:rPr lang="en-US" altLang="zh-TW" dirty="0"/>
              <a:t>Figure 11-5 shows a scatter plot showing clearly interpretable clusters of data.</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sklearn.datasets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make_blobs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X, y = </a:t>
            </a:r>
            <a:r>
              <a:rPr lang="en-US" altLang="zh-TW" b="0" dirty="0" err="1">
                <a:solidFill>
                  <a:srgbClr val="000000"/>
                </a:solidFill>
                <a:effectLst/>
                <a:latin typeface="Courier New" panose="02070309020205020404" pitchFamily="49" charset="0"/>
              </a:rPr>
              <a:t>make_blobs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n_samples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500</a:t>
            </a:r>
            <a:r>
              <a:rPr lang="en-US" altLang="zh-TW" b="0" dirty="0">
                <a:solidFill>
                  <a:srgbClr val="000000"/>
                </a:solidFill>
                <a:effectLst/>
                <a:latin typeface="Courier New" panose="02070309020205020404" pitchFamily="49" charset="0"/>
              </a:rPr>
              <a:t>, centers=</a:t>
            </a:r>
            <a:r>
              <a:rPr lang="en-US" altLang="zh-TW" b="0" dirty="0">
                <a:solidFill>
                  <a:srgbClr val="09885A"/>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n_features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random_state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matplotlib.pyplot</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'k'</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187315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F4C8D0D-9939-68B1-86FB-10315AD0EDA0}"/>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3CF423E5-6DEE-A69A-CD73-6D70610A9BC4}"/>
              </a:ext>
            </a:extLst>
          </p:cNvPr>
          <p:cNvSpPr>
            <a:spLocks noGrp="1"/>
          </p:cNvSpPr>
          <p:nvPr>
            <p:ph idx="1"/>
          </p:nvPr>
        </p:nvSpPr>
        <p:spPr/>
        <p:txBody>
          <a:bodyPr/>
          <a:lstStyle/>
          <a:p>
            <a:r>
              <a:rPr lang="en-US" altLang="zh-TW" dirty="0"/>
              <a:t>We will discuss three major types of unsupervised learning methods:</a:t>
            </a:r>
          </a:p>
          <a:p>
            <a:pPr lvl="1"/>
            <a:r>
              <a:rPr lang="en-US" altLang="zh-TW" dirty="0"/>
              <a:t>Dimensionality reduction</a:t>
            </a:r>
          </a:p>
          <a:p>
            <a:pPr lvl="1"/>
            <a:r>
              <a:rPr lang="en-US" altLang="zh-TW" dirty="0"/>
              <a:t>Clustering</a:t>
            </a:r>
          </a:p>
          <a:p>
            <a:pPr lvl="1"/>
            <a:r>
              <a:rPr lang="en-US" altLang="zh-TW" dirty="0"/>
              <a:t>Frequent pattern mining</a:t>
            </a:r>
            <a:endParaRPr lang="zh-TW" altLang="en-US" dirty="0"/>
          </a:p>
        </p:txBody>
      </p:sp>
    </p:spTree>
    <p:extLst>
      <p:ext uri="{BB962C8B-B14F-4D97-AF65-F5344CB8AC3E}">
        <p14:creationId xmlns:p14="http://schemas.microsoft.com/office/powerpoint/2010/main" val="4176237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0A5C2E5-446A-6D48-0BC9-C61C8ECDE793}"/>
              </a:ext>
            </a:extLst>
          </p:cNvPr>
          <p:cNvSpPr>
            <a:spLocks noGrp="1"/>
          </p:cNvSpPr>
          <p:nvPr>
            <p:ph type="title"/>
          </p:nvPr>
        </p:nvSpPr>
        <p:spPr/>
        <p:txBody>
          <a:bodyPr/>
          <a:lstStyle/>
          <a:p>
            <a:endParaRPr lang="zh-TW" altLang="en-US"/>
          </a:p>
        </p:txBody>
      </p:sp>
      <p:pic>
        <p:nvPicPr>
          <p:cNvPr id="2050" name="Picture 2">
            <a:extLst>
              <a:ext uri="{FF2B5EF4-FFF2-40B4-BE49-F238E27FC236}">
                <a16:creationId xmlns:a16="http://schemas.microsoft.com/office/drawing/2014/main" id="{E7DF5207-5885-5ACA-5794-C4A6FA9EA2C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8146" y="1858560"/>
            <a:ext cx="7095707" cy="4558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111034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12A5CBC-207C-0BEF-4B50-C467F3DDE68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395A0AB-D2E0-514E-A8C9-5158C8F5FA5F}"/>
              </a:ext>
            </a:extLst>
          </p:cNvPr>
          <p:cNvSpPr>
            <a:spLocks noGrp="1"/>
          </p:cNvSpPr>
          <p:nvPr>
            <p:ph idx="1"/>
          </p:nvPr>
        </p:nvSpPr>
        <p:spPr/>
        <p:txBody>
          <a:bodyPr/>
          <a:lstStyle/>
          <a:p>
            <a:r>
              <a:rPr lang="en-US" altLang="zh-TW" dirty="0"/>
              <a:t>To perform K-means clustering, we need to import </a:t>
            </a:r>
            <a:r>
              <a:rPr lang="en-US" altLang="zh-TW" dirty="0" err="1"/>
              <a:t>KMeans</a:t>
            </a:r>
            <a:r>
              <a:rPr lang="en-US" altLang="zh-TW" dirty="0"/>
              <a:t> from </a:t>
            </a:r>
            <a:r>
              <a:rPr lang="en-US" altLang="zh-TW" dirty="0" err="1"/>
              <a:t>sklearn.clustering</a:t>
            </a:r>
            <a:r>
              <a:rPr lang="en-US" altLang="zh-TW" dirty="0"/>
              <a:t>.</a:t>
            </a:r>
          </a:p>
          <a:p>
            <a:r>
              <a:rPr lang="en-US" altLang="zh-TW" dirty="0"/>
              <a:t>The usage is similar to the standard </a:t>
            </a:r>
            <a:r>
              <a:rPr lang="en-US" altLang="zh-TW" dirty="0" err="1"/>
              <a:t>sklearn</a:t>
            </a:r>
            <a:r>
              <a:rPr lang="en-US" altLang="zh-TW" dirty="0"/>
              <a:t> functions for supervised learning.</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sklearn.cluster</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KMeans</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n_clusters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kmeans.fit</a:t>
            </a:r>
            <a:r>
              <a:rPr lang="en-US" altLang="zh-TW" b="0" dirty="0">
                <a:solidFill>
                  <a:srgbClr val="000000"/>
                </a:solidFill>
                <a:effectLst/>
                <a:latin typeface="Courier New" panose="02070309020205020404" pitchFamily="49" charset="0"/>
              </a:rPr>
              <a:t>(X)</a:t>
            </a:r>
          </a:p>
          <a:p>
            <a:endParaRPr lang="zh-TW" altLang="en-US" dirty="0"/>
          </a:p>
        </p:txBody>
      </p:sp>
    </p:spTree>
    <p:extLst>
      <p:ext uri="{BB962C8B-B14F-4D97-AF65-F5344CB8AC3E}">
        <p14:creationId xmlns:p14="http://schemas.microsoft.com/office/powerpoint/2010/main" val="224602249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80A5E78-1D6A-F147-4A41-B2548BDD837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0BE42971-82F1-4CEB-B316-51CF52834455}"/>
              </a:ext>
            </a:extLst>
          </p:cNvPr>
          <p:cNvSpPr>
            <a:spLocks noGrp="1"/>
          </p:cNvSpPr>
          <p:nvPr>
            <p:ph idx="1"/>
          </p:nvPr>
        </p:nvSpPr>
        <p:spPr/>
        <p:txBody>
          <a:bodyPr/>
          <a:lstStyle/>
          <a:p>
            <a:r>
              <a:rPr lang="en-US" altLang="zh-TW" dirty="0"/>
              <a:t>Let’s see the clusters that are generated. We will create a scatter plot for the 500 points we generated, and we will assign them a color according to the cluster they are in.</a:t>
            </a:r>
          </a:p>
          <a:p>
            <a:r>
              <a:rPr lang="en-US" altLang="zh-TW" dirty="0"/>
              <a:t>We will also plot the cluster centers with a different color (black) and marker.</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c=y)</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kmeans.cluster_centers</a:t>
            </a:r>
            <a:r>
              <a:rPr lang="en-US" altLang="zh-TW" b="0" dirty="0">
                <a:solidFill>
                  <a:srgbClr val="000000"/>
                </a:solidFill>
                <a:effectLst/>
                <a:latin typeface="Courier New" panose="02070309020205020404" pitchFamily="49" charset="0"/>
              </a:rPr>
              <a:t>_[:,</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kmeans.cluster_centers</a:t>
            </a:r>
            <a:r>
              <a:rPr lang="en-US" altLang="zh-TW" b="0" dirty="0">
                <a:solidFill>
                  <a:srgbClr val="000000"/>
                </a:solidFill>
                <a:effectLst/>
                <a:latin typeface="Courier New" panose="02070309020205020404" pitchFamily="49" charset="0"/>
              </a:rPr>
              <a:t>_[:,</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],c=</a:t>
            </a:r>
            <a:r>
              <a:rPr lang="en-US" altLang="zh-TW" b="0" dirty="0">
                <a:solidFill>
                  <a:srgbClr val="A31515"/>
                </a:solidFill>
                <a:effectLst/>
                <a:latin typeface="Courier New" panose="02070309020205020404" pitchFamily="49" charset="0"/>
              </a:rPr>
              <a:t>'black'</a:t>
            </a:r>
            <a:r>
              <a:rPr lang="en-US" altLang="zh-TW" b="0" dirty="0">
                <a:solidFill>
                  <a:srgbClr val="000000"/>
                </a:solidFill>
                <a:effectLst/>
                <a:latin typeface="Courier New" panose="02070309020205020404" pitchFamily="49" charset="0"/>
              </a:rPr>
              <a:t>, marker=</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2561113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C927A5D0-BD60-04D9-6405-A95CFB847EB6}"/>
              </a:ext>
            </a:extLst>
          </p:cNvPr>
          <p:cNvSpPr>
            <a:spLocks noGrp="1"/>
          </p:cNvSpPr>
          <p:nvPr>
            <p:ph type="title"/>
          </p:nvPr>
        </p:nvSpPr>
        <p:spPr/>
        <p:txBody>
          <a:bodyPr/>
          <a:lstStyle/>
          <a:p>
            <a:endParaRPr lang="zh-TW" altLang="en-US"/>
          </a:p>
        </p:txBody>
      </p:sp>
      <p:pic>
        <p:nvPicPr>
          <p:cNvPr id="3074" name="Picture 2">
            <a:extLst>
              <a:ext uri="{FF2B5EF4-FFF2-40B4-BE49-F238E27FC236}">
                <a16:creationId xmlns:a16="http://schemas.microsoft.com/office/drawing/2014/main" id="{4D14DEE3-EB5C-7710-A47F-A28CBB800E0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46760" y="1932193"/>
            <a:ext cx="7098480" cy="45606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27712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C1ED321-87BB-3C70-6295-ECDB5F019878}"/>
              </a:ext>
            </a:extLst>
          </p:cNvPr>
          <p:cNvSpPr>
            <a:spLocks noGrp="1"/>
          </p:cNvSpPr>
          <p:nvPr>
            <p:ph type="title"/>
          </p:nvPr>
        </p:nvSpPr>
        <p:spPr/>
        <p:txBody>
          <a:bodyPr/>
          <a:lstStyle/>
          <a:p>
            <a:r>
              <a:rPr lang="en-US" altLang="zh-TW" dirty="0"/>
              <a:t>What Is the Right K?</a:t>
            </a:r>
            <a:endParaRPr lang="zh-TW" altLang="en-US" dirty="0"/>
          </a:p>
        </p:txBody>
      </p:sp>
      <p:sp>
        <p:nvSpPr>
          <p:cNvPr id="3" name="內容版面配置區 2">
            <a:extLst>
              <a:ext uri="{FF2B5EF4-FFF2-40B4-BE49-F238E27FC236}">
                <a16:creationId xmlns:a16="http://schemas.microsoft.com/office/drawing/2014/main" id="{FE8FD3AD-DA84-1249-EDA3-9F721FD99B5F}"/>
              </a:ext>
            </a:extLst>
          </p:cNvPr>
          <p:cNvSpPr>
            <a:spLocks noGrp="1"/>
          </p:cNvSpPr>
          <p:nvPr>
            <p:ph idx="1"/>
          </p:nvPr>
        </p:nvSpPr>
        <p:spPr/>
        <p:txBody>
          <a:bodyPr>
            <a:normAutofit/>
          </a:bodyPr>
          <a:lstStyle/>
          <a:p>
            <a:r>
              <a:rPr lang="en-US" altLang="zh-TW" dirty="0"/>
              <a:t>K-means algorithm expects a predetermined value of k.</a:t>
            </a:r>
          </a:p>
          <a:p>
            <a:r>
              <a:rPr lang="en-US" altLang="zh-TW" dirty="0"/>
              <a:t>If there is no deliberate reason to have a predetermined k, it is better to create using K-means for different values of k and analyze the quality of the clusters using the notion of purity or the error.</a:t>
            </a:r>
          </a:p>
          <a:p>
            <a:r>
              <a:rPr lang="en-US" altLang="zh-TW" dirty="0"/>
              <a:t>As we increase the number of k, the error will always decrease – however, we will notice a value of k (or a couple of values) where there’s a significant decrease.</a:t>
            </a:r>
          </a:p>
          <a:p>
            <a:r>
              <a:rPr lang="en-US" altLang="zh-TW" dirty="0"/>
              <a:t>This value is called a knee point and decided as a safe value.</a:t>
            </a:r>
            <a:endParaRPr lang="zh-TW" altLang="en-US" dirty="0"/>
          </a:p>
        </p:txBody>
      </p:sp>
    </p:spTree>
    <p:extLst>
      <p:ext uri="{BB962C8B-B14F-4D97-AF65-F5344CB8AC3E}">
        <p14:creationId xmlns:p14="http://schemas.microsoft.com/office/powerpoint/2010/main" val="168856037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4A5B1C9-BD46-6466-CFC0-1236A6DED7E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1409F4F-F2CC-D54E-1CA5-13524D54C2DE}"/>
              </a:ext>
            </a:extLst>
          </p:cNvPr>
          <p:cNvSpPr>
            <a:spLocks noGrp="1"/>
          </p:cNvSpPr>
          <p:nvPr>
            <p:ph idx="1"/>
          </p:nvPr>
        </p:nvSpPr>
        <p:spPr/>
        <p:txBody>
          <a:bodyPr>
            <a:normAutofit/>
          </a:bodyPr>
          <a:lstStyle/>
          <a:p>
            <a:pPr marL="457200" lvl="1" indent="0">
              <a:buNone/>
            </a:pPr>
            <a:r>
              <a:rPr lang="en-US" altLang="zh-TW" b="0" dirty="0">
                <a:solidFill>
                  <a:srgbClr val="000000"/>
                </a:solidFill>
                <a:effectLst/>
                <a:latin typeface="Courier New" panose="02070309020205020404" pitchFamily="49" charset="0"/>
              </a:rPr>
              <a:t>error = []</a:t>
            </a: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21</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n_clusters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).fit(X)</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error.append</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kmeans.inertia</a:t>
            </a:r>
            <a:r>
              <a:rPr lang="en-US" altLang="zh-TW" b="0" dirty="0">
                <a:solidFill>
                  <a:srgbClr val="000000"/>
                </a:solidFill>
                <a:effectLst/>
                <a:latin typeface="Courier New" panose="02070309020205020404" pitchFamily="49" charset="0"/>
              </a:rPr>
              <a:t>_)</a:t>
            </a: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matplotlib.pyplot</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plt</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plt.plot</a:t>
            </a:r>
            <a:r>
              <a:rPr lang="en-US" altLang="zh-TW" b="0" dirty="0">
                <a:solidFill>
                  <a:srgbClr val="000000"/>
                </a:solidFill>
                <a:effectLst/>
                <a:latin typeface="Courier New" panose="02070309020205020404" pitchFamily="49" charset="0"/>
              </a:rPr>
              <a:t>(</a:t>
            </a:r>
            <a:r>
              <a:rPr lang="en-US" altLang="zh-TW" b="0" dirty="0">
                <a:solidFill>
                  <a:srgbClr val="795E26"/>
                </a:solidFill>
                <a:effectLst/>
                <a:latin typeface="Courier New" panose="02070309020205020404" pitchFamily="49" charset="0"/>
              </a:rPr>
              <a:t>range</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21</a:t>
            </a:r>
            <a:r>
              <a:rPr lang="en-US" altLang="zh-TW" b="0" dirty="0">
                <a:solidFill>
                  <a:srgbClr val="000000"/>
                </a:solidFill>
                <a:effectLst/>
                <a:latin typeface="Courier New" panose="02070309020205020404" pitchFamily="49" charset="0"/>
              </a:rPr>
              <a:t>), error)</a:t>
            </a:r>
          </a:p>
          <a:p>
            <a:pPr marL="457200" lvl="1" indent="0">
              <a:buNone/>
            </a:pPr>
            <a:r>
              <a:rPr lang="en-US" altLang="zh-TW" b="0" dirty="0" err="1">
                <a:solidFill>
                  <a:srgbClr val="000000"/>
                </a:solidFill>
                <a:effectLst/>
                <a:latin typeface="Courier New" panose="02070309020205020404" pitchFamily="49" charset="0"/>
              </a:rPr>
              <a:t>plt.title</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"Elbow Graph"</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plt.xlabel</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"No of clusters (k)"</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plt.ylabel</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"Error (Inertia)"</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plt.xticks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3</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4</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5</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6</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7</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8</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9</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10</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plt.show</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9815816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D5C8D2F-8C1E-DDF8-97BB-CAA1BC8E37B7}"/>
              </a:ext>
            </a:extLst>
          </p:cNvPr>
          <p:cNvSpPr>
            <a:spLocks noGrp="1"/>
          </p:cNvSpPr>
          <p:nvPr>
            <p:ph type="title"/>
          </p:nvPr>
        </p:nvSpPr>
        <p:spPr/>
        <p:txBody>
          <a:bodyPr/>
          <a:lstStyle/>
          <a:p>
            <a:endParaRPr lang="zh-TW" altLang="en-US"/>
          </a:p>
        </p:txBody>
      </p:sp>
      <p:pic>
        <p:nvPicPr>
          <p:cNvPr id="4098" name="Picture 2">
            <a:extLst>
              <a:ext uri="{FF2B5EF4-FFF2-40B4-BE49-F238E27FC236}">
                <a16:creationId xmlns:a16="http://schemas.microsoft.com/office/drawing/2014/main" id="{F7BB5EE5-D027-743E-576B-EC75E21E67C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748" y="1885075"/>
            <a:ext cx="6646503" cy="460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11160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3203841-AB22-4FC2-0806-623B6CEB5F4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3E67DEC-3B5B-4B02-487D-79BB03097113}"/>
              </a:ext>
            </a:extLst>
          </p:cNvPr>
          <p:cNvSpPr>
            <a:spLocks noGrp="1"/>
          </p:cNvSpPr>
          <p:nvPr>
            <p:ph idx="1"/>
          </p:nvPr>
        </p:nvSpPr>
        <p:spPr/>
        <p:txBody>
          <a:bodyPr/>
          <a:lstStyle/>
          <a:p>
            <a:r>
              <a:rPr lang="en-US" altLang="zh-TW" dirty="0"/>
              <a:t>This reduction of error (or improvement of cluster quality) is prominent when the number of clusters increases from 1 to 2, 3, 4, and 5. Beyond that point, the improvement is minimal.</a:t>
            </a:r>
          </a:p>
          <a:p>
            <a:r>
              <a:rPr lang="en-US" altLang="zh-TW" dirty="0"/>
              <a:t>This point, called the knee point, is a good indicator of how many clusters should be found.</a:t>
            </a:r>
            <a:endParaRPr lang="zh-TW" altLang="en-US" dirty="0"/>
          </a:p>
        </p:txBody>
      </p:sp>
    </p:spTree>
    <p:extLst>
      <p:ext uri="{BB962C8B-B14F-4D97-AF65-F5344CB8AC3E}">
        <p14:creationId xmlns:p14="http://schemas.microsoft.com/office/powerpoint/2010/main" val="12484145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00BF84-E0F9-F925-8D6E-A7A3F9601303}"/>
              </a:ext>
            </a:extLst>
          </p:cNvPr>
          <p:cNvSpPr>
            <a:spLocks noGrp="1"/>
          </p:cNvSpPr>
          <p:nvPr>
            <p:ph type="title"/>
          </p:nvPr>
        </p:nvSpPr>
        <p:spPr/>
        <p:txBody>
          <a:bodyPr/>
          <a:lstStyle/>
          <a:p>
            <a:r>
              <a:rPr lang="en-US" altLang="zh-TW" b="1" dirty="0"/>
              <a:t>Clustering Using DBSCAN</a:t>
            </a:r>
            <a:endParaRPr lang="zh-TW" altLang="en-US" b="1" dirty="0"/>
          </a:p>
        </p:txBody>
      </p:sp>
      <p:sp>
        <p:nvSpPr>
          <p:cNvPr id="3" name="內容版面配置區 2">
            <a:extLst>
              <a:ext uri="{FF2B5EF4-FFF2-40B4-BE49-F238E27FC236}">
                <a16:creationId xmlns:a16="http://schemas.microsoft.com/office/drawing/2014/main" id="{68292CBB-A1BA-1A1B-1060-63FD6C5950C3}"/>
              </a:ext>
            </a:extLst>
          </p:cNvPr>
          <p:cNvSpPr>
            <a:spLocks noGrp="1"/>
          </p:cNvSpPr>
          <p:nvPr>
            <p:ph idx="1"/>
          </p:nvPr>
        </p:nvSpPr>
        <p:spPr/>
        <p:txBody>
          <a:bodyPr/>
          <a:lstStyle/>
          <a:p>
            <a:r>
              <a:rPr lang="en-US" altLang="zh-TW" dirty="0"/>
              <a:t>There are several other types of clustering algorithms that are more helpful in cases where the clusters are not expected to be spread evenly in a spherical fashion.</a:t>
            </a:r>
          </a:p>
          <a:p>
            <a:r>
              <a:rPr lang="en-US" altLang="zh-TW" dirty="0"/>
              <a:t>To find such clusters with noticeable </a:t>
            </a:r>
            <a:r>
              <a:rPr lang="en-US" altLang="zh-TW" dirty="0" err="1"/>
              <a:t>nonspherical</a:t>
            </a:r>
            <a:r>
              <a:rPr lang="en-US" altLang="zh-TW" dirty="0"/>
              <a:t> shapes, we can use density-based methods that model clusters as dense regions separated by sparse regions.</a:t>
            </a:r>
            <a:endParaRPr lang="zh-TW" altLang="en-US" dirty="0"/>
          </a:p>
        </p:txBody>
      </p:sp>
    </p:spTree>
    <p:extLst>
      <p:ext uri="{BB962C8B-B14F-4D97-AF65-F5344CB8AC3E}">
        <p14:creationId xmlns:p14="http://schemas.microsoft.com/office/powerpoint/2010/main" val="21871605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4DCA5AFE-2BAB-DA29-41C6-B924861BDF5D}"/>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4DDE88F9-AB32-97A8-5E8A-C3A2A8F1418D}"/>
              </a:ext>
            </a:extLst>
          </p:cNvPr>
          <p:cNvSpPr>
            <a:spLocks noGrp="1"/>
          </p:cNvSpPr>
          <p:nvPr>
            <p:ph idx="1"/>
          </p:nvPr>
        </p:nvSpPr>
        <p:spPr/>
        <p:txBody>
          <a:bodyPr>
            <a:normAutofit/>
          </a:bodyPr>
          <a:lstStyle/>
          <a:p>
            <a:r>
              <a:rPr lang="en-US" altLang="zh-TW" dirty="0"/>
              <a:t>DBSCAN, or Density-Based Spatial Clustering of Applications with Noise, is such a method that tries to combine the regions of space with density of data points greater than a predetermined threshold.</a:t>
            </a:r>
          </a:p>
          <a:p>
            <a:r>
              <a:rPr lang="en-US" altLang="zh-TW" dirty="0"/>
              <a:t>DBSCAN requires a predetermined distance, referred to as eps (for epsilon), which denotes the distance between points to be considered as part of a cluster, and min_ samples, which is the number of data points that must be present in the eps distance to form a dense cluster region.</a:t>
            </a:r>
          </a:p>
        </p:txBody>
      </p:sp>
    </p:spTree>
    <p:extLst>
      <p:ext uri="{BB962C8B-B14F-4D97-AF65-F5344CB8AC3E}">
        <p14:creationId xmlns:p14="http://schemas.microsoft.com/office/powerpoint/2010/main" val="3221240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34EAA98-8F5E-158D-B286-BA97FFAA1AB4}"/>
              </a:ext>
            </a:extLst>
          </p:cNvPr>
          <p:cNvSpPr>
            <a:spLocks noGrp="1"/>
          </p:cNvSpPr>
          <p:nvPr>
            <p:ph type="title"/>
          </p:nvPr>
        </p:nvSpPr>
        <p:spPr/>
        <p:txBody>
          <a:bodyPr/>
          <a:lstStyle/>
          <a:p>
            <a:r>
              <a:rPr lang="en-US" altLang="zh-TW" b="1" dirty="0"/>
              <a:t>Dimensionality Reduction</a:t>
            </a:r>
            <a:endParaRPr lang="zh-TW" altLang="en-US" b="1" dirty="0"/>
          </a:p>
        </p:txBody>
      </p:sp>
      <p:sp>
        <p:nvSpPr>
          <p:cNvPr id="3" name="內容版面配置區 2">
            <a:extLst>
              <a:ext uri="{FF2B5EF4-FFF2-40B4-BE49-F238E27FC236}">
                <a16:creationId xmlns:a16="http://schemas.microsoft.com/office/drawing/2014/main" id="{96DF1D83-9213-DD4A-4F40-32063482AA58}"/>
              </a:ext>
            </a:extLst>
          </p:cNvPr>
          <p:cNvSpPr>
            <a:spLocks noGrp="1"/>
          </p:cNvSpPr>
          <p:nvPr>
            <p:ph idx="1"/>
          </p:nvPr>
        </p:nvSpPr>
        <p:spPr/>
        <p:txBody>
          <a:bodyPr/>
          <a:lstStyle/>
          <a:p>
            <a:r>
              <a:rPr lang="en-US" altLang="zh-TW" dirty="0"/>
              <a:t>Dimensionality reduction refers to a set of techniques used to summarize the data in a reduced number of dimensions.</a:t>
            </a:r>
          </a:p>
          <a:p>
            <a:r>
              <a:rPr lang="en-US" altLang="zh-TW" dirty="0"/>
              <a:t>One common application of converting the data to a reduced set of dimensions is visualization.</a:t>
            </a:r>
          </a:p>
          <a:p>
            <a:r>
              <a:rPr lang="en-US" altLang="zh-TW" dirty="0"/>
              <a:t>Another common use of dimensionality reduction is to preprocess the data before further machine learning experiments to simplify the structure and avoid the curse of dimensionality.</a:t>
            </a:r>
          </a:p>
          <a:p>
            <a:r>
              <a:rPr lang="en-US" altLang="zh-TW" dirty="0"/>
              <a:t>Such methods simplify the dataset while still preserving the intrinsic structures and patterns.</a:t>
            </a:r>
            <a:endParaRPr lang="zh-TW" altLang="en-US" dirty="0"/>
          </a:p>
        </p:txBody>
      </p:sp>
    </p:spTree>
    <p:extLst>
      <p:ext uri="{BB962C8B-B14F-4D97-AF65-F5344CB8AC3E}">
        <p14:creationId xmlns:p14="http://schemas.microsoft.com/office/powerpoint/2010/main" val="25400025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64213C6-5DBF-EC72-5D20-B5FAAEEDD9EF}"/>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7948BF1-D5E4-0DBD-155E-E8DE3A6DC654}"/>
              </a:ext>
            </a:extLst>
          </p:cNvPr>
          <p:cNvSpPr>
            <a:spLocks noGrp="1"/>
          </p:cNvSpPr>
          <p:nvPr>
            <p:ph idx="1"/>
          </p:nvPr>
        </p:nvSpPr>
        <p:spPr/>
        <p:txBody>
          <a:bodyPr/>
          <a:lstStyle/>
          <a:p>
            <a:r>
              <a:rPr lang="en-US" altLang="zh-TW" dirty="0"/>
              <a:t>For experiment in Scikit-learn, let’s construct synthetic data that follows an arbitrary pattern.</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sklearn.datasets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make_moons</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make_circles</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X, y = </a:t>
            </a:r>
            <a:r>
              <a:rPr lang="en-US" altLang="zh-TW" b="0" dirty="0" err="1">
                <a:solidFill>
                  <a:srgbClr val="000000"/>
                </a:solidFill>
                <a:effectLst/>
                <a:latin typeface="Courier New" panose="02070309020205020404" pitchFamily="49" charset="0"/>
              </a:rPr>
              <a:t>make_moons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n_samples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1000</a:t>
            </a:r>
            <a:r>
              <a:rPr lang="en-US" altLang="zh-TW" b="0" dirty="0">
                <a:solidFill>
                  <a:srgbClr val="000000"/>
                </a:solidFill>
                <a:effectLst/>
                <a:latin typeface="Courier New" panose="02070309020205020404" pitchFamily="49" charset="0"/>
              </a:rPr>
              <a:t>, noise=</a:t>
            </a:r>
            <a:r>
              <a:rPr lang="en-US" altLang="zh-TW" b="0" dirty="0">
                <a:solidFill>
                  <a:srgbClr val="09885A"/>
                </a:solidFill>
                <a:effectLst/>
                <a:latin typeface="Courier New" panose="02070309020205020404" pitchFamily="49" charset="0"/>
              </a:rPr>
              <a:t>0.1</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edgecolor</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'k'</a:t>
            </a:r>
            <a:r>
              <a:rPr lang="en-US" altLang="zh-TW" b="0" dirty="0">
                <a:solidFill>
                  <a:srgbClr val="000000"/>
                </a:solidFill>
                <a:effectLst/>
                <a:latin typeface="Courier New" panose="02070309020205020404" pitchFamily="49" charset="0"/>
              </a:rPr>
              <a:t>)</a:t>
            </a:r>
          </a:p>
          <a:p>
            <a:endParaRPr lang="zh-TW" altLang="en-US" dirty="0"/>
          </a:p>
        </p:txBody>
      </p:sp>
    </p:spTree>
    <p:extLst>
      <p:ext uri="{BB962C8B-B14F-4D97-AF65-F5344CB8AC3E}">
        <p14:creationId xmlns:p14="http://schemas.microsoft.com/office/powerpoint/2010/main" val="324004865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9F8AF33-BE46-5C15-8DA5-CFC40D90AD67}"/>
              </a:ext>
            </a:extLst>
          </p:cNvPr>
          <p:cNvSpPr>
            <a:spLocks noGrp="1"/>
          </p:cNvSpPr>
          <p:nvPr>
            <p:ph type="title"/>
          </p:nvPr>
        </p:nvSpPr>
        <p:spPr/>
        <p:txBody>
          <a:bodyPr/>
          <a:lstStyle/>
          <a:p>
            <a:endParaRPr lang="zh-TW" altLang="en-US"/>
          </a:p>
        </p:txBody>
      </p:sp>
      <p:pic>
        <p:nvPicPr>
          <p:cNvPr id="5122" name="Picture 2">
            <a:extLst>
              <a:ext uri="{FF2B5EF4-FFF2-40B4-BE49-F238E27FC236}">
                <a16:creationId xmlns:a16="http://schemas.microsoft.com/office/drawing/2014/main" id="{3DCBB98C-E4FC-B4C5-0594-7913288F70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51" y="2002802"/>
            <a:ext cx="6607098" cy="424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06161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0879319-F765-6EDC-58B8-C958FF844DF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D372F3E6-FC5F-3F49-EAFA-147DAE027533}"/>
              </a:ext>
            </a:extLst>
          </p:cNvPr>
          <p:cNvSpPr>
            <a:spLocks noGrp="1"/>
          </p:cNvSpPr>
          <p:nvPr>
            <p:ph idx="1"/>
          </p:nvPr>
        </p:nvSpPr>
        <p:spPr/>
        <p:txBody>
          <a:bodyPr/>
          <a:lstStyle/>
          <a:p>
            <a:r>
              <a:rPr lang="en-US" altLang="zh-TW" dirty="0"/>
              <a:t>The visualization in Figure 11-12 shows that there are intuitive clusters present in the dataset. If we try to locate the clusters using k-means, we might now achieve the clustering that we expect.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sklearn.cluster</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KMeans</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KMeans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n_clusters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y= </a:t>
            </a:r>
            <a:r>
              <a:rPr lang="en-US" altLang="zh-TW" b="0" dirty="0" err="1">
                <a:solidFill>
                  <a:srgbClr val="000000"/>
                </a:solidFill>
                <a:effectLst/>
                <a:latin typeface="Courier New" panose="02070309020205020404" pitchFamily="49" charset="0"/>
              </a:rPr>
              <a:t>kmeans.fit_predict</a:t>
            </a:r>
            <a:r>
              <a:rPr lang="en-US" altLang="zh-TW" b="0" dirty="0">
                <a:solidFill>
                  <a:srgbClr val="000000"/>
                </a:solidFill>
                <a:effectLst/>
                <a:latin typeface="Courier New" panose="02070309020205020404" pitchFamily="49" charset="0"/>
              </a:rPr>
              <a:t>(X)</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c=y)</a:t>
            </a:r>
          </a:p>
          <a:p>
            <a:endParaRPr lang="zh-TW" altLang="en-US" dirty="0"/>
          </a:p>
        </p:txBody>
      </p:sp>
    </p:spTree>
    <p:extLst>
      <p:ext uri="{BB962C8B-B14F-4D97-AF65-F5344CB8AC3E}">
        <p14:creationId xmlns:p14="http://schemas.microsoft.com/office/powerpoint/2010/main" val="1522568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7875994-AD82-ADBB-ADAD-8E7FF739BEDB}"/>
              </a:ext>
            </a:extLst>
          </p:cNvPr>
          <p:cNvSpPr>
            <a:spLocks noGrp="1"/>
          </p:cNvSpPr>
          <p:nvPr>
            <p:ph type="title"/>
          </p:nvPr>
        </p:nvSpPr>
        <p:spPr/>
        <p:txBody>
          <a:bodyPr/>
          <a:lstStyle/>
          <a:p>
            <a:endParaRPr lang="zh-TW" altLang="en-US"/>
          </a:p>
        </p:txBody>
      </p:sp>
      <p:pic>
        <p:nvPicPr>
          <p:cNvPr id="6146" name="Picture 2">
            <a:extLst>
              <a:ext uri="{FF2B5EF4-FFF2-40B4-BE49-F238E27FC236}">
                <a16:creationId xmlns:a16="http://schemas.microsoft.com/office/drawing/2014/main" id="{CCC98AD0-F525-4CDB-2296-C34ACF999C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88038" y="1955668"/>
            <a:ext cx="6815924" cy="43791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31135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BB2597A-7472-CE00-B9CB-80434EBE82E9}"/>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6ADF19A3-64FD-C8AD-3C62-0B58B3F7D2E1}"/>
              </a:ext>
            </a:extLst>
          </p:cNvPr>
          <p:cNvSpPr>
            <a:spLocks noGrp="1"/>
          </p:cNvSpPr>
          <p:nvPr>
            <p:ph idx="1"/>
          </p:nvPr>
        </p:nvSpPr>
        <p:spPr/>
        <p:txBody>
          <a:bodyPr/>
          <a:lstStyle/>
          <a:p>
            <a:r>
              <a:rPr lang="en-US" altLang="zh-TW" dirty="0"/>
              <a:t>To find the clusters using DBSCAN, we can import DBSCAN from </a:t>
            </a:r>
            <a:r>
              <a:rPr lang="en-US" altLang="zh-TW" dirty="0" err="1"/>
              <a:t>sklearn.clustering</a:t>
            </a:r>
            <a:r>
              <a:rPr lang="en-US" altLang="zh-TW" dirty="0"/>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sklearn.cluster</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DBSCAN</a:t>
            </a:r>
          </a:p>
          <a:p>
            <a:pPr marL="457200" lvl="1" indent="0">
              <a:buNone/>
            </a:pPr>
            <a:r>
              <a:rPr lang="en-US" altLang="zh-TW" b="0" dirty="0" err="1">
                <a:solidFill>
                  <a:srgbClr val="000000"/>
                </a:solidFill>
                <a:effectLst/>
                <a:latin typeface="Courier New" panose="02070309020205020404" pitchFamily="49" charset="0"/>
              </a:rPr>
              <a:t>dbscan</a:t>
            </a:r>
            <a:r>
              <a:rPr lang="en-US" altLang="zh-TW" b="0" dirty="0">
                <a:solidFill>
                  <a:srgbClr val="000000"/>
                </a:solidFill>
                <a:effectLst/>
                <a:latin typeface="Courier New" panose="02070309020205020404" pitchFamily="49" charset="0"/>
              </a:rPr>
              <a:t> = DBSCAN(eps=</a:t>
            </a:r>
            <a:r>
              <a:rPr lang="en-US" altLang="zh-TW" b="0" dirty="0">
                <a:solidFill>
                  <a:srgbClr val="09885A"/>
                </a:solidFill>
                <a:effectLst/>
                <a:latin typeface="Courier New" panose="02070309020205020404" pitchFamily="49" charset="0"/>
              </a:rPr>
              <a:t>0.1</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min_samples</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2</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y= </a:t>
            </a:r>
            <a:r>
              <a:rPr lang="en-US" altLang="zh-TW" b="0" dirty="0" err="1">
                <a:solidFill>
                  <a:srgbClr val="000000"/>
                </a:solidFill>
                <a:effectLst/>
                <a:latin typeface="Courier New" panose="02070309020205020404" pitchFamily="49" charset="0"/>
              </a:rPr>
              <a:t>dbscan.fit_predict</a:t>
            </a:r>
            <a:r>
              <a:rPr lang="en-US" altLang="zh-TW" b="0" dirty="0">
                <a:solidFill>
                  <a:srgbClr val="000000"/>
                </a:solidFill>
                <a:effectLst/>
                <a:latin typeface="Courier New" panose="02070309020205020404" pitchFamily="49" charset="0"/>
              </a:rPr>
              <a:t>(X)</a:t>
            </a:r>
          </a:p>
          <a:p>
            <a:pPr marL="457200" lvl="1" indent="0">
              <a:buNone/>
            </a:pPr>
            <a:r>
              <a:rPr lang="en-US" altLang="zh-TW" b="0" dirty="0" err="1">
                <a:solidFill>
                  <a:srgbClr val="000000"/>
                </a:solidFill>
                <a:effectLst/>
                <a:latin typeface="Courier New" panose="02070309020205020404" pitchFamily="49" charset="0"/>
              </a:rPr>
              <a:t>plt.scatter</a:t>
            </a:r>
            <a:r>
              <a:rPr lang="en-US" altLang="zh-TW" b="0" dirty="0">
                <a:solidFill>
                  <a:srgbClr val="000000"/>
                </a:solidFill>
                <a:effectLst/>
                <a:latin typeface="Courier New" panose="02070309020205020404" pitchFamily="49" charset="0"/>
              </a:rPr>
              <a:t>(X[:,</a:t>
            </a:r>
            <a:r>
              <a:rPr lang="en-US" altLang="zh-TW" b="0" dirty="0">
                <a:solidFill>
                  <a:srgbClr val="09885A"/>
                </a:solidFill>
                <a:effectLst/>
                <a:latin typeface="Courier New" panose="02070309020205020404" pitchFamily="49" charset="0"/>
              </a:rPr>
              <a:t>0</a:t>
            </a:r>
            <a:r>
              <a:rPr lang="en-US" altLang="zh-TW" b="0" dirty="0">
                <a:solidFill>
                  <a:srgbClr val="000000"/>
                </a:solidFill>
                <a:effectLst/>
                <a:latin typeface="Courier New" panose="02070309020205020404" pitchFamily="49" charset="0"/>
              </a:rPr>
              <a:t>], X[:,</a:t>
            </a:r>
            <a:r>
              <a:rPr lang="en-US" altLang="zh-TW" b="0" dirty="0">
                <a:solidFill>
                  <a:srgbClr val="09885A"/>
                </a:solidFill>
                <a:effectLst/>
                <a:latin typeface="Courier New" panose="02070309020205020404" pitchFamily="49" charset="0"/>
              </a:rPr>
              <a:t>1</a:t>
            </a:r>
            <a:r>
              <a:rPr lang="en-US" altLang="zh-TW" b="0" dirty="0">
                <a:solidFill>
                  <a:srgbClr val="000000"/>
                </a:solidFill>
                <a:effectLst/>
                <a:latin typeface="Courier New" panose="02070309020205020404" pitchFamily="49" charset="0"/>
              </a:rPr>
              <a:t>], c=y)</a:t>
            </a:r>
          </a:p>
          <a:p>
            <a:endParaRPr lang="zh-TW" altLang="en-US" dirty="0"/>
          </a:p>
        </p:txBody>
      </p:sp>
    </p:spTree>
    <p:extLst>
      <p:ext uri="{BB962C8B-B14F-4D97-AF65-F5344CB8AC3E}">
        <p14:creationId xmlns:p14="http://schemas.microsoft.com/office/powerpoint/2010/main" val="15069809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5F4B6DF1-9B20-AA6B-60F9-59F61D2FEA11}"/>
              </a:ext>
            </a:extLst>
          </p:cNvPr>
          <p:cNvSpPr>
            <a:spLocks noGrp="1"/>
          </p:cNvSpPr>
          <p:nvPr>
            <p:ph type="title"/>
          </p:nvPr>
        </p:nvSpPr>
        <p:spPr/>
        <p:txBody>
          <a:bodyPr/>
          <a:lstStyle/>
          <a:p>
            <a:endParaRPr lang="zh-TW" altLang="en-US"/>
          </a:p>
        </p:txBody>
      </p:sp>
      <p:pic>
        <p:nvPicPr>
          <p:cNvPr id="7170" name="Picture 2">
            <a:extLst>
              <a:ext uri="{FF2B5EF4-FFF2-40B4-BE49-F238E27FC236}">
                <a16:creationId xmlns:a16="http://schemas.microsoft.com/office/drawing/2014/main" id="{4CDA54B4-4744-F931-BB4A-59A9009AB2A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2451" y="1955668"/>
            <a:ext cx="6607098" cy="424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960103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11E549C3-D7C4-E3D8-EA19-7E82B4F55753}"/>
              </a:ext>
            </a:extLst>
          </p:cNvPr>
          <p:cNvSpPr>
            <a:spLocks noGrp="1"/>
          </p:cNvSpPr>
          <p:nvPr>
            <p:ph type="title"/>
          </p:nvPr>
        </p:nvSpPr>
        <p:spPr/>
        <p:txBody>
          <a:bodyPr/>
          <a:lstStyle/>
          <a:p>
            <a:r>
              <a:rPr lang="en-US" altLang="zh-TW" b="1" dirty="0"/>
              <a:t>Frequent Pattern Mining</a:t>
            </a:r>
            <a:endParaRPr lang="zh-TW" altLang="en-US" b="1" dirty="0"/>
          </a:p>
        </p:txBody>
      </p:sp>
      <p:sp>
        <p:nvSpPr>
          <p:cNvPr id="3" name="內容版面配置區 2">
            <a:extLst>
              <a:ext uri="{FF2B5EF4-FFF2-40B4-BE49-F238E27FC236}">
                <a16:creationId xmlns:a16="http://schemas.microsoft.com/office/drawing/2014/main" id="{C6C90007-7853-CB2D-9E9A-81B10D9287DC}"/>
              </a:ext>
            </a:extLst>
          </p:cNvPr>
          <p:cNvSpPr>
            <a:spLocks noGrp="1"/>
          </p:cNvSpPr>
          <p:nvPr>
            <p:ph idx="1"/>
          </p:nvPr>
        </p:nvSpPr>
        <p:spPr/>
        <p:txBody>
          <a:bodyPr/>
          <a:lstStyle/>
          <a:p>
            <a:r>
              <a:rPr lang="en-US" altLang="zh-TW" dirty="0"/>
              <a:t>Frequent pattern mining (FP mining) is a very popular problem that finds applications</a:t>
            </a:r>
            <a:r>
              <a:rPr lang="zh-TW" altLang="en-US" dirty="0"/>
              <a:t> </a:t>
            </a:r>
            <a:r>
              <a:rPr lang="en-US" altLang="zh-TW" dirty="0"/>
              <a:t>in retail and ecommerce.</a:t>
            </a:r>
          </a:p>
          <a:p>
            <a:r>
              <a:rPr lang="en-US" altLang="zh-TW" dirty="0"/>
              <a:t>FP mining tries to discover repeating (frequent) patterns in</a:t>
            </a:r>
            <a:r>
              <a:rPr lang="zh-TW" altLang="en-US" dirty="0"/>
              <a:t> </a:t>
            </a:r>
            <a:r>
              <a:rPr lang="en-US" altLang="zh-TW" dirty="0"/>
              <a:t>the data based on combinations of items that occur together in the dataset.</a:t>
            </a:r>
            <a:endParaRPr lang="zh-TW" altLang="en-US" dirty="0"/>
          </a:p>
        </p:txBody>
      </p:sp>
    </p:spTree>
    <p:extLst>
      <p:ext uri="{BB962C8B-B14F-4D97-AF65-F5344CB8AC3E}">
        <p14:creationId xmlns:p14="http://schemas.microsoft.com/office/powerpoint/2010/main" val="368661639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BFA38062-637A-2875-465B-76016269A965}"/>
              </a:ext>
            </a:extLst>
          </p:cNvPr>
          <p:cNvSpPr>
            <a:spLocks noGrp="1"/>
          </p:cNvSpPr>
          <p:nvPr>
            <p:ph type="title"/>
          </p:nvPr>
        </p:nvSpPr>
        <p:spPr/>
        <p:txBody>
          <a:bodyPr/>
          <a:lstStyle/>
          <a:p>
            <a:r>
              <a:rPr lang="en-US" altLang="zh-TW" dirty="0"/>
              <a:t>Market Basket Analysis</a:t>
            </a:r>
            <a:endParaRPr lang="zh-TW" altLang="en-US" dirty="0"/>
          </a:p>
        </p:txBody>
      </p:sp>
      <p:sp>
        <p:nvSpPr>
          <p:cNvPr id="3" name="內容版面配置區 2">
            <a:extLst>
              <a:ext uri="{FF2B5EF4-FFF2-40B4-BE49-F238E27FC236}">
                <a16:creationId xmlns:a16="http://schemas.microsoft.com/office/drawing/2014/main" id="{F3F44061-21FB-8907-6A31-C6160E26F3B2}"/>
              </a:ext>
            </a:extLst>
          </p:cNvPr>
          <p:cNvSpPr>
            <a:spLocks noGrp="1"/>
          </p:cNvSpPr>
          <p:nvPr>
            <p:ph idx="1"/>
          </p:nvPr>
        </p:nvSpPr>
        <p:spPr/>
        <p:txBody>
          <a:bodyPr/>
          <a:lstStyle/>
          <a:p>
            <a:r>
              <a:rPr lang="en-US" altLang="zh-TW" dirty="0"/>
              <a:t>A common term that is used in this context is market basket analysis.</a:t>
            </a:r>
          </a:p>
          <a:p>
            <a:r>
              <a:rPr lang="en-US" altLang="zh-TW" dirty="0"/>
              <a:t>It is the process</a:t>
            </a:r>
            <a:r>
              <a:rPr lang="zh-TW" altLang="en-US" dirty="0"/>
              <a:t> </a:t>
            </a:r>
            <a:r>
              <a:rPr lang="en-US" altLang="zh-TW" dirty="0"/>
              <a:t>of discovering the items that are usually bought together.</a:t>
            </a:r>
          </a:p>
          <a:p>
            <a:r>
              <a:rPr lang="en-US" altLang="zh-TW" dirty="0"/>
              <a:t>The items that are often bought together can be placed</a:t>
            </a:r>
            <a:r>
              <a:rPr lang="zh-TW" altLang="en-US" dirty="0"/>
              <a:t> </a:t>
            </a:r>
            <a:r>
              <a:rPr lang="en-US" altLang="zh-TW" dirty="0"/>
              <a:t>close to each other.</a:t>
            </a:r>
          </a:p>
          <a:p>
            <a:r>
              <a:rPr lang="en-US" altLang="zh-TW" dirty="0"/>
              <a:t>In some deliberate cases, far away from each other, so that the</a:t>
            </a:r>
            <a:r>
              <a:rPr lang="zh-TW" altLang="en-US" dirty="0"/>
              <a:t> </a:t>
            </a:r>
            <a:r>
              <a:rPr lang="en-US" altLang="zh-TW" dirty="0"/>
              <a:t>customer has to walk through other shelves, which may make them purchase more than</a:t>
            </a:r>
            <a:r>
              <a:rPr lang="zh-TW" altLang="en-US" dirty="0"/>
              <a:t> </a:t>
            </a:r>
            <a:r>
              <a:rPr lang="en-US" altLang="zh-TW" dirty="0"/>
              <a:t>they wanted to.</a:t>
            </a:r>
            <a:endParaRPr lang="zh-TW" altLang="en-US" dirty="0"/>
          </a:p>
        </p:txBody>
      </p:sp>
    </p:spTree>
    <p:extLst>
      <p:ext uri="{BB962C8B-B14F-4D97-AF65-F5344CB8AC3E}">
        <p14:creationId xmlns:p14="http://schemas.microsoft.com/office/powerpoint/2010/main" val="12468500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32A44C-D621-463E-853B-F987E6349FA7}"/>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D21F08A2-0DA3-9784-512F-A06AB6887FED}"/>
              </a:ext>
            </a:extLst>
          </p:cNvPr>
          <p:cNvPicPr>
            <a:picLocks noChangeAspect="1"/>
          </p:cNvPicPr>
          <p:nvPr/>
        </p:nvPicPr>
        <p:blipFill>
          <a:blip r:embed="rId2"/>
          <a:stretch>
            <a:fillRect/>
          </a:stretch>
        </p:blipFill>
        <p:spPr>
          <a:xfrm>
            <a:off x="1232809" y="1976235"/>
            <a:ext cx="9726382" cy="2905530"/>
          </a:xfrm>
          <a:prstGeom prst="rect">
            <a:avLst/>
          </a:prstGeom>
        </p:spPr>
      </p:pic>
    </p:spTree>
    <p:extLst>
      <p:ext uri="{BB962C8B-B14F-4D97-AF65-F5344CB8AC3E}">
        <p14:creationId xmlns:p14="http://schemas.microsoft.com/office/powerpoint/2010/main" val="140516853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3A3C7F-B217-1C7C-3B7A-AFE0E63F284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9EFA3593-6B72-A1A8-2FF0-EEFFB0D8A270}"/>
              </a:ext>
            </a:extLst>
          </p:cNvPr>
          <p:cNvSpPr>
            <a:spLocks noGrp="1"/>
          </p:cNvSpPr>
          <p:nvPr>
            <p:ph idx="1"/>
          </p:nvPr>
        </p:nvSpPr>
        <p:spPr/>
        <p:txBody>
          <a:bodyPr/>
          <a:lstStyle/>
          <a:p>
            <a:r>
              <a:rPr lang="en-US" altLang="zh-TW" dirty="0"/>
              <a:t>Association rules are considered interesting if they satisfy both a minimum support threshold and a minimum confidence threshold.</a:t>
            </a:r>
          </a:p>
          <a:p>
            <a:r>
              <a:rPr lang="en-US" altLang="zh-TW" dirty="0"/>
              <a:t>These are set either by domain experts or through a set of iterations of careful analysis of the results.</a:t>
            </a:r>
            <a:endParaRPr lang="zh-TW" altLang="en-US" dirty="0"/>
          </a:p>
        </p:txBody>
      </p:sp>
    </p:spTree>
    <p:extLst>
      <p:ext uri="{BB962C8B-B14F-4D97-AF65-F5344CB8AC3E}">
        <p14:creationId xmlns:p14="http://schemas.microsoft.com/office/powerpoint/2010/main" val="30462955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F84E5934-03D6-D8A1-6373-D8B493349D7B}"/>
              </a:ext>
            </a:extLst>
          </p:cNvPr>
          <p:cNvSpPr>
            <a:spLocks noGrp="1"/>
          </p:cNvSpPr>
          <p:nvPr>
            <p:ph type="title"/>
          </p:nvPr>
        </p:nvSpPr>
        <p:spPr/>
        <p:txBody>
          <a:bodyPr/>
          <a:lstStyle/>
          <a:p>
            <a:r>
              <a:rPr lang="en-US" altLang="zh-TW" dirty="0"/>
              <a:t>Understanding the Curse of Dimensionality</a:t>
            </a:r>
            <a:endParaRPr lang="zh-TW" altLang="en-US" dirty="0"/>
          </a:p>
        </p:txBody>
      </p:sp>
      <p:sp>
        <p:nvSpPr>
          <p:cNvPr id="3" name="內容版面配置區 2">
            <a:extLst>
              <a:ext uri="{FF2B5EF4-FFF2-40B4-BE49-F238E27FC236}">
                <a16:creationId xmlns:a16="http://schemas.microsoft.com/office/drawing/2014/main" id="{1E65547A-91F1-0D56-E364-7AAD249606C2}"/>
              </a:ext>
            </a:extLst>
          </p:cNvPr>
          <p:cNvSpPr>
            <a:spLocks noGrp="1"/>
          </p:cNvSpPr>
          <p:nvPr>
            <p:ph idx="1"/>
          </p:nvPr>
        </p:nvSpPr>
        <p:spPr/>
        <p:txBody>
          <a:bodyPr/>
          <a:lstStyle/>
          <a:p>
            <a:r>
              <a:rPr lang="en-US" altLang="zh-TW" dirty="0"/>
              <a:t>You’ll often encounter data that is present in high-dimensional spaces.</a:t>
            </a:r>
          </a:p>
          <a:p>
            <a:endParaRPr lang="zh-TW" altLang="en-US" dirty="0"/>
          </a:p>
        </p:txBody>
      </p:sp>
      <p:pic>
        <p:nvPicPr>
          <p:cNvPr id="5" name="圖片 4">
            <a:extLst>
              <a:ext uri="{FF2B5EF4-FFF2-40B4-BE49-F238E27FC236}">
                <a16:creationId xmlns:a16="http://schemas.microsoft.com/office/drawing/2014/main" id="{66B4E657-BC3C-6983-34F1-8207CA89203C}"/>
              </a:ext>
            </a:extLst>
          </p:cNvPr>
          <p:cNvPicPr>
            <a:picLocks noChangeAspect="1"/>
          </p:cNvPicPr>
          <p:nvPr/>
        </p:nvPicPr>
        <p:blipFill>
          <a:blip r:embed="rId2"/>
          <a:stretch>
            <a:fillRect/>
          </a:stretch>
        </p:blipFill>
        <p:spPr>
          <a:xfrm>
            <a:off x="1280440" y="2531307"/>
            <a:ext cx="9631119" cy="4020111"/>
          </a:xfrm>
          <a:prstGeom prst="rect">
            <a:avLst/>
          </a:prstGeom>
        </p:spPr>
      </p:pic>
    </p:spTree>
    <p:extLst>
      <p:ext uri="{BB962C8B-B14F-4D97-AF65-F5344CB8AC3E}">
        <p14:creationId xmlns:p14="http://schemas.microsoft.com/office/powerpoint/2010/main" val="26108044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B79496F-A0C9-C576-F2AD-B75AD5E9218E}"/>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A9BA221-B722-96AA-EE6C-0FAA387F7BD1}"/>
              </a:ext>
            </a:extLst>
          </p:cNvPr>
          <p:cNvSpPr>
            <a:spLocks noGrp="1"/>
          </p:cNvSpPr>
          <p:nvPr>
            <p:ph idx="1"/>
          </p:nvPr>
        </p:nvSpPr>
        <p:spPr/>
        <p:txBody>
          <a:bodyPr/>
          <a:lstStyle/>
          <a:p>
            <a:r>
              <a:rPr lang="en-US" altLang="zh-TW" dirty="0" err="1">
                <a:solidFill>
                  <a:srgbClr val="0070C0"/>
                </a:solidFill>
              </a:rPr>
              <a:t>Apriori</a:t>
            </a:r>
            <a:r>
              <a:rPr lang="en-US" altLang="zh-TW" dirty="0">
                <a:solidFill>
                  <a:srgbClr val="0070C0"/>
                </a:solidFill>
              </a:rPr>
              <a:t> algorithm </a:t>
            </a:r>
            <a:r>
              <a:rPr lang="en-US" altLang="zh-TW" dirty="0"/>
              <a:t>begins by determining the support of </a:t>
            </a:r>
            <a:r>
              <a:rPr lang="en-US" altLang="zh-TW" dirty="0" err="1"/>
              <a:t>itemsets</a:t>
            </a:r>
            <a:r>
              <a:rPr lang="en-US" altLang="zh-TW" dirty="0"/>
              <a:t> in the transactional database.</a:t>
            </a:r>
          </a:p>
          <a:p>
            <a:r>
              <a:rPr lang="en-US" altLang="zh-TW" dirty="0"/>
              <a:t>All the transactions with higher support value than the minimum or selected support value are considered.</a:t>
            </a:r>
          </a:p>
          <a:p>
            <a:r>
              <a:rPr lang="en-US" altLang="zh-TW" dirty="0"/>
              <a:t>This is followed by finding all the rules of the subsets that have higher confidence value than the threshold or minimum confidence.</a:t>
            </a:r>
            <a:endParaRPr lang="zh-TW" altLang="en-US" dirty="0"/>
          </a:p>
        </p:txBody>
      </p:sp>
    </p:spTree>
    <p:extLst>
      <p:ext uri="{BB962C8B-B14F-4D97-AF65-F5344CB8AC3E}">
        <p14:creationId xmlns:p14="http://schemas.microsoft.com/office/powerpoint/2010/main" val="36704623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2002B80-2C79-31C2-E0AD-64812004E8E2}"/>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BF70F9D-EF3C-D963-FA7A-D168A40DAAA6}"/>
              </a:ext>
            </a:extLst>
          </p:cNvPr>
          <p:cNvSpPr>
            <a:spLocks noGrp="1"/>
          </p:cNvSpPr>
          <p:nvPr>
            <p:ph idx="1"/>
          </p:nvPr>
        </p:nvSpPr>
        <p:spPr/>
        <p:txBody>
          <a:bodyPr/>
          <a:lstStyle/>
          <a:p>
            <a:r>
              <a:rPr lang="en-US" altLang="zh-TW" dirty="0" err="1"/>
              <a:t>Apriori</a:t>
            </a:r>
            <a:r>
              <a:rPr lang="en-US" altLang="zh-TW" dirty="0"/>
              <a:t> algorithm is computationally expensive. In most practical cases, the inventory may contain thousands (or larger order) of items.</a:t>
            </a:r>
          </a:p>
          <a:p>
            <a:r>
              <a:rPr lang="en-US" altLang="zh-TW" dirty="0"/>
              <a:t>Another common issue is when support threshold is lowered to detect certain associations, it also increases the number of nonmeaningful associations.</a:t>
            </a:r>
            <a:endParaRPr lang="zh-TW" altLang="en-US" dirty="0"/>
          </a:p>
        </p:txBody>
      </p:sp>
    </p:spTree>
    <p:extLst>
      <p:ext uri="{BB962C8B-B14F-4D97-AF65-F5344CB8AC3E}">
        <p14:creationId xmlns:p14="http://schemas.microsoft.com/office/powerpoint/2010/main" val="410649223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3F92792E-9CC3-E859-B792-0AC2AD61DF1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8EEAC1D-C07A-B3D6-921F-7484ADF7267C}"/>
              </a:ext>
            </a:extLst>
          </p:cNvPr>
          <p:cNvSpPr>
            <a:spLocks noGrp="1"/>
          </p:cNvSpPr>
          <p:nvPr>
            <p:ph idx="1"/>
          </p:nvPr>
        </p:nvSpPr>
        <p:spPr/>
        <p:txBody>
          <a:bodyPr>
            <a:normAutofit/>
          </a:bodyPr>
          <a:lstStyle/>
          <a:p>
            <a:r>
              <a:rPr lang="en-US" altLang="zh-TW" dirty="0"/>
              <a:t>Another algorithm called </a:t>
            </a:r>
            <a:r>
              <a:rPr lang="en-US" altLang="zh-TW" dirty="0">
                <a:solidFill>
                  <a:srgbClr val="0070C0"/>
                </a:solidFill>
              </a:rPr>
              <a:t>FP</a:t>
            </a:r>
            <a:r>
              <a:rPr lang="en-US" altLang="zh-TW" dirty="0"/>
              <a:t> growth is implemented in most packages used to mine frequent </a:t>
            </a:r>
            <a:r>
              <a:rPr lang="en-US" altLang="zh-TW" dirty="0" err="1"/>
              <a:t>itemsets</a:t>
            </a:r>
            <a:r>
              <a:rPr lang="en-US" altLang="zh-TW" dirty="0"/>
              <a:t>.</a:t>
            </a:r>
          </a:p>
          <a:p>
            <a:r>
              <a:rPr lang="en-US" altLang="zh-TW" dirty="0"/>
              <a:t>It first compresses the database representing frequent items into a tree-like structure, which retains the itemset association information.</a:t>
            </a:r>
          </a:p>
          <a:p>
            <a:r>
              <a:rPr lang="en-US" altLang="zh-TW" dirty="0"/>
              <a:t>It then divides  the compressed dataset into a set of conditional databases, each associated with one frequent item.</a:t>
            </a:r>
          </a:p>
          <a:p>
            <a:r>
              <a:rPr lang="en-US" altLang="zh-TW" dirty="0"/>
              <a:t>Such databases are then mined separately.</a:t>
            </a:r>
          </a:p>
          <a:p>
            <a:r>
              <a:rPr lang="en-US" altLang="zh-TW" dirty="0"/>
              <a:t>FP growth algorithm is much faster compared to </a:t>
            </a:r>
            <a:r>
              <a:rPr lang="en-US" altLang="zh-TW" dirty="0" err="1"/>
              <a:t>apriori</a:t>
            </a:r>
            <a:r>
              <a:rPr lang="en-US" altLang="zh-TW" dirty="0"/>
              <a:t> algorithm for larger datasets.</a:t>
            </a:r>
            <a:endParaRPr lang="zh-TW" altLang="en-US" dirty="0"/>
          </a:p>
        </p:txBody>
      </p:sp>
    </p:spTree>
    <p:extLst>
      <p:ext uri="{BB962C8B-B14F-4D97-AF65-F5344CB8AC3E}">
        <p14:creationId xmlns:p14="http://schemas.microsoft.com/office/powerpoint/2010/main" val="149634733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058BD34-E296-B0DE-68CF-457411257025}"/>
              </a:ext>
            </a:extLst>
          </p:cNvPr>
          <p:cNvSpPr>
            <a:spLocks noGrp="1"/>
          </p:cNvSpPr>
          <p:nvPr>
            <p:ph type="title"/>
          </p:nvPr>
        </p:nvSpPr>
        <p:spPr/>
        <p:txBody>
          <a:bodyPr/>
          <a:lstStyle/>
          <a:p>
            <a:r>
              <a:rPr lang="en-US" altLang="zh-TW" dirty="0"/>
              <a:t>Frequent Pattern Mining in Python</a:t>
            </a:r>
            <a:endParaRPr lang="zh-TW" altLang="en-US" dirty="0"/>
          </a:p>
        </p:txBody>
      </p:sp>
      <p:sp>
        <p:nvSpPr>
          <p:cNvPr id="3" name="內容版面配置區 2">
            <a:extLst>
              <a:ext uri="{FF2B5EF4-FFF2-40B4-BE49-F238E27FC236}">
                <a16:creationId xmlns:a16="http://schemas.microsoft.com/office/drawing/2014/main" id="{460121BF-5268-DE8C-96A1-7474592B5D75}"/>
              </a:ext>
            </a:extLst>
          </p:cNvPr>
          <p:cNvSpPr>
            <a:spLocks noGrp="1"/>
          </p:cNvSpPr>
          <p:nvPr>
            <p:ph idx="1"/>
          </p:nvPr>
        </p:nvSpPr>
        <p:spPr/>
        <p:txBody>
          <a:bodyPr/>
          <a:lstStyle/>
          <a:p>
            <a:r>
              <a:rPr lang="en-US" altLang="zh-TW" dirty="0"/>
              <a:t>We’ve created a CSV containing items purchased in each transaction.</a:t>
            </a:r>
          </a:p>
          <a:p>
            <a:pPr marL="457200" lvl="1" indent="0">
              <a:buNone/>
            </a:pPr>
            <a:r>
              <a:rPr lang="en-US" altLang="zh-TW" dirty="0"/>
              <a:t>0,1,2,3,4,5,6</a:t>
            </a:r>
          </a:p>
          <a:p>
            <a:pPr marL="457200" lvl="1" indent="0">
              <a:buNone/>
            </a:pPr>
            <a:r>
              <a:rPr lang="en-US" altLang="zh-TW" dirty="0" err="1"/>
              <a:t>Bread,Wine,Eggs,Meat,Cheese,Butter,Diaper</a:t>
            </a:r>
            <a:endParaRPr lang="en-US" altLang="zh-TW" dirty="0"/>
          </a:p>
          <a:p>
            <a:pPr marL="457200" lvl="1" indent="0">
              <a:buNone/>
            </a:pPr>
            <a:r>
              <a:rPr lang="en-US" altLang="zh-TW" dirty="0" err="1"/>
              <a:t>Bread,Cheese,Meat,Diaper,Wine,Milk,Butter</a:t>
            </a:r>
            <a:endParaRPr lang="en-US" altLang="zh-TW" dirty="0"/>
          </a:p>
          <a:p>
            <a:pPr marL="457200" lvl="1" indent="0">
              <a:buNone/>
            </a:pPr>
            <a:r>
              <a:rPr lang="en-US" altLang="zh-TW" dirty="0" err="1"/>
              <a:t>Cheese,Meat,Eggs,Milk,Wine</a:t>
            </a:r>
            <a:r>
              <a:rPr lang="en-US" altLang="zh-TW" dirty="0"/>
              <a:t>,,</a:t>
            </a:r>
          </a:p>
          <a:p>
            <a:pPr marL="457200" lvl="1" indent="0">
              <a:buNone/>
            </a:pPr>
            <a:r>
              <a:rPr lang="en-US" altLang="zh-TW" dirty="0" err="1"/>
              <a:t>Cheese,Meat,Eggs,Milk,Wine</a:t>
            </a:r>
            <a:r>
              <a:rPr lang="en-US" altLang="zh-TW" dirty="0"/>
              <a:t>,,</a:t>
            </a:r>
            <a:endParaRPr lang="zh-TW" altLang="en-US" dirty="0"/>
          </a:p>
        </p:txBody>
      </p:sp>
    </p:spTree>
    <p:extLst>
      <p:ext uri="{BB962C8B-B14F-4D97-AF65-F5344CB8AC3E}">
        <p14:creationId xmlns:p14="http://schemas.microsoft.com/office/powerpoint/2010/main" val="77222424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507ADED-E1BF-F05E-F2D8-D556CDFC8A0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A42D3E2-9605-E9E4-4CC4-6C29A3240CF0}"/>
              </a:ext>
            </a:extLst>
          </p:cNvPr>
          <p:cNvSpPr>
            <a:spLocks noGrp="1"/>
          </p:cNvSpPr>
          <p:nvPr>
            <p:ph idx="1"/>
          </p:nvPr>
        </p:nvSpPr>
        <p:spPr/>
        <p:txBody>
          <a:bodyPr>
            <a:normAutofit/>
          </a:bodyPr>
          <a:lstStyle/>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pandas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pd</a:t>
            </a:r>
          </a:p>
          <a:p>
            <a:pPr marL="457200" lvl="1" indent="0">
              <a:buNone/>
            </a:pP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numpy</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as</a:t>
            </a:r>
            <a:r>
              <a:rPr lang="en-US" altLang="zh-TW" b="0" dirty="0">
                <a:solidFill>
                  <a:srgbClr val="000000"/>
                </a:solidFill>
                <a:effectLst/>
                <a:latin typeface="Courier New" panose="02070309020205020404" pitchFamily="49" charset="0"/>
              </a:rPr>
              <a:t> np</a:t>
            </a:r>
          </a:p>
          <a:p>
            <a:pPr marL="457200" lvl="1" indent="0">
              <a:buNone/>
            </a:pP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pd.read_csv</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"fpdata.csv"</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795E26"/>
                </a:solidFill>
                <a:effectLst/>
                <a:latin typeface="Courier New" panose="02070309020205020404" pitchFamily="49" charset="0"/>
              </a:rPr>
              <a:t>print</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items = </a:t>
            </a:r>
            <a:r>
              <a:rPr lang="en-US" altLang="zh-TW" b="0" dirty="0">
                <a:solidFill>
                  <a:srgbClr val="267F99"/>
                </a:solidFill>
                <a:effectLst/>
                <a:latin typeface="Courier New" panose="02070309020205020404" pitchFamily="49" charset="0"/>
              </a:rPr>
              <a:t>set</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items.update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df</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a:t>
            </a:r>
            <a:r>
              <a:rPr lang="en-US" altLang="zh-TW" b="0" dirty="0">
                <a:solidFill>
                  <a:srgbClr val="267F99"/>
                </a:solidFill>
                <a:effectLst/>
                <a:latin typeface="Courier New" panose="02070309020205020404" pitchFamily="49" charset="0"/>
              </a:rPr>
              <a:t>str</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].unique())</a:t>
            </a:r>
          </a:p>
          <a:p>
            <a:pPr marL="457200" lvl="1" indent="0">
              <a:buNone/>
            </a:pPr>
            <a:r>
              <a:rPr lang="en-US" altLang="zh-TW" b="0" dirty="0" err="1">
                <a:solidFill>
                  <a:srgbClr val="000000"/>
                </a:solidFill>
                <a:effectLst/>
                <a:latin typeface="Courier New" panose="02070309020205020404" pitchFamily="49" charset="0"/>
              </a:rPr>
              <a:t>items.remove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np.nan</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795E26"/>
                </a:solidFill>
                <a:effectLst/>
                <a:latin typeface="Courier New" panose="02070309020205020404" pitchFamily="49" charset="0"/>
              </a:rPr>
              <a:t>print</a:t>
            </a:r>
            <a:r>
              <a:rPr lang="en-US" altLang="zh-TW" b="0" dirty="0">
                <a:solidFill>
                  <a:srgbClr val="000000"/>
                </a:solidFill>
                <a:effectLst/>
                <a:latin typeface="Courier New" panose="02070309020205020404" pitchFamily="49" charset="0"/>
              </a:rPr>
              <a:t>(items)</a:t>
            </a:r>
          </a:p>
          <a:p>
            <a:endParaRPr lang="zh-TW" altLang="en-US" dirty="0"/>
          </a:p>
        </p:txBody>
      </p:sp>
    </p:spTree>
    <p:extLst>
      <p:ext uri="{BB962C8B-B14F-4D97-AF65-F5344CB8AC3E}">
        <p14:creationId xmlns:p14="http://schemas.microsoft.com/office/powerpoint/2010/main" val="1348525472"/>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29CA44-508B-FF28-F403-1BA8D8D6DFC8}"/>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A1D4E4E9-BCF9-FA04-2B5E-DE8B77084567}"/>
              </a:ext>
            </a:extLst>
          </p:cNvPr>
          <p:cNvSpPr>
            <a:spLocks noGrp="1"/>
          </p:cNvSpPr>
          <p:nvPr>
            <p:ph idx="1"/>
          </p:nvPr>
        </p:nvSpPr>
        <p:spPr/>
        <p:txBody>
          <a:bodyPr>
            <a:normAutofit/>
          </a:bodyPr>
          <a:lstStyle/>
          <a:p>
            <a:r>
              <a:rPr lang="en-US" altLang="zh-TW" dirty="0"/>
              <a:t>We will now convert the dataset into a one-hot encoding form as we saw in previous chapters.</a:t>
            </a:r>
          </a:p>
          <a:p>
            <a:r>
              <a:rPr lang="en-US" altLang="zh-TW" dirty="0"/>
              <a:t>Here’s an alternate method to do the same. The encoded </a:t>
            </a:r>
            <a:r>
              <a:rPr lang="en-US" altLang="zh-TW" dirty="0" err="1"/>
              <a:t>dataframe</a:t>
            </a:r>
            <a:r>
              <a:rPr lang="en-US" altLang="zh-TW" dirty="0"/>
              <a:t> would look similar to the screenshot shown in Figure 11-15.</a:t>
            </a:r>
          </a:p>
          <a:p>
            <a:endParaRPr lang="en-US" altLang="zh-TW" dirty="0"/>
          </a:p>
          <a:p>
            <a:endParaRPr lang="zh-TW" altLang="en-US" dirty="0"/>
          </a:p>
        </p:txBody>
      </p:sp>
    </p:spTree>
    <p:extLst>
      <p:ext uri="{BB962C8B-B14F-4D97-AF65-F5344CB8AC3E}">
        <p14:creationId xmlns:p14="http://schemas.microsoft.com/office/powerpoint/2010/main" val="424812075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2909FF06-7DDD-645D-BE81-6BBCD9ADC6F5}"/>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2B2FAB6A-0D68-386E-399C-81C4D7DC6B8D}"/>
              </a:ext>
            </a:extLst>
          </p:cNvPr>
          <p:cNvSpPr>
            <a:spLocks noGrp="1"/>
          </p:cNvSpPr>
          <p:nvPr>
            <p:ph idx="1"/>
          </p:nvPr>
        </p:nvSpPr>
        <p:spPr/>
        <p:txBody>
          <a:bodyPr>
            <a:normAutofit fontScale="92500" lnSpcReduction="20000"/>
          </a:bodyPr>
          <a:lstStyle/>
          <a:p>
            <a:pPr marL="457200" lvl="1" indent="0">
              <a:buNone/>
            </a:pPr>
            <a:r>
              <a:rPr lang="en-US" altLang="zh-TW" b="0" dirty="0" err="1">
                <a:solidFill>
                  <a:srgbClr val="000000"/>
                </a:solidFill>
                <a:effectLst/>
                <a:latin typeface="Courier New" panose="02070309020205020404" pitchFamily="49" charset="0"/>
              </a:rPr>
              <a:t>item_list</a:t>
            </a:r>
            <a:r>
              <a:rPr lang="en-US" altLang="zh-TW" b="0" dirty="0">
                <a:solidFill>
                  <a:srgbClr val="000000"/>
                </a:solidFill>
                <a:effectLst/>
                <a:latin typeface="Courier New" panose="02070309020205020404" pitchFamily="49" charset="0"/>
              </a:rPr>
              <a:t> = </a:t>
            </a:r>
            <a:r>
              <a:rPr lang="en-US" altLang="zh-TW" b="0" dirty="0">
                <a:solidFill>
                  <a:srgbClr val="795E26"/>
                </a:solidFill>
                <a:effectLst/>
                <a:latin typeface="Courier New" panose="02070309020205020404" pitchFamily="49" charset="0"/>
              </a:rPr>
              <a:t>sorted</a:t>
            </a:r>
            <a:r>
              <a:rPr lang="en-US" altLang="zh-TW" b="0" dirty="0">
                <a:solidFill>
                  <a:srgbClr val="000000"/>
                </a:solidFill>
                <a:effectLst/>
                <a:latin typeface="Courier New" panose="02070309020205020404" pitchFamily="49" charset="0"/>
              </a:rPr>
              <a:t>(items)</a:t>
            </a:r>
          </a:p>
          <a:p>
            <a:pPr marL="457200" lvl="1" indent="0">
              <a:buNone/>
            </a:pPr>
            <a:r>
              <a:rPr lang="en-US" altLang="zh-TW" b="0" dirty="0" err="1">
                <a:solidFill>
                  <a:srgbClr val="000000"/>
                </a:solidFill>
                <a:effectLst/>
                <a:latin typeface="Courier New" panose="02070309020205020404" pitchFamily="49" charset="0"/>
              </a:rPr>
              <a:t>encoded_vals</a:t>
            </a:r>
            <a:r>
              <a:rPr lang="en-US" altLang="zh-TW" b="0" dirty="0">
                <a:solidFill>
                  <a:srgbClr val="000000"/>
                </a:solidFill>
                <a:effectLst/>
                <a:latin typeface="Courier New" panose="02070309020205020404" pitchFamily="49" charset="0"/>
              </a:rPr>
              <a:t> = []</a:t>
            </a:r>
          </a:p>
          <a:p>
            <a:pPr marL="457200" lvl="1" indent="0">
              <a:buNone/>
            </a:pPr>
            <a:r>
              <a:rPr lang="en-US" altLang="zh-TW" b="0" dirty="0" err="1">
                <a:solidFill>
                  <a:srgbClr val="000000"/>
                </a:solidFill>
                <a:effectLst/>
                <a:latin typeface="Courier New" panose="02070309020205020404" pitchFamily="49" charset="0"/>
              </a:rPr>
              <a:t>i</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0</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index, row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df.iterrows</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labels = </a:t>
            </a:r>
            <a:r>
              <a:rPr lang="en-US" altLang="zh-TW" b="0" dirty="0" err="1">
                <a:solidFill>
                  <a:srgbClr val="267F99"/>
                </a:solidFill>
                <a:effectLst/>
                <a:latin typeface="Courier New" panose="02070309020205020404" pitchFamily="49" charset="0"/>
              </a:rPr>
              <a:t>dict</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uncommons</a:t>
            </a:r>
            <a:r>
              <a:rPr lang="en-US" altLang="zh-TW" b="0" dirty="0">
                <a:solidFill>
                  <a:srgbClr val="000000"/>
                </a:solidFill>
                <a:effectLst/>
                <a:latin typeface="Courier New" panose="02070309020205020404" pitchFamily="49" charset="0"/>
              </a:rPr>
              <a:t> = </a:t>
            </a:r>
            <a:r>
              <a:rPr lang="en-US" altLang="zh-TW" b="0" dirty="0">
                <a:solidFill>
                  <a:srgbClr val="267F99"/>
                </a:solidFill>
                <a:effectLst/>
                <a:latin typeface="Courier New" panose="02070309020205020404" pitchFamily="49" charset="0"/>
              </a:rPr>
              <a:t>list</a:t>
            </a:r>
            <a:r>
              <a:rPr lang="en-US" altLang="zh-TW" b="0" dirty="0">
                <a:solidFill>
                  <a:srgbClr val="000000"/>
                </a:solidFill>
                <a:effectLst/>
                <a:latin typeface="Courier New" panose="02070309020205020404" pitchFamily="49" charset="0"/>
              </a:rPr>
              <a:t>(items - </a:t>
            </a:r>
            <a:r>
              <a:rPr lang="en-US" altLang="zh-TW" b="0" dirty="0">
                <a:solidFill>
                  <a:srgbClr val="267F99"/>
                </a:solidFill>
                <a:effectLst/>
                <a:latin typeface="Courier New" panose="02070309020205020404" pitchFamily="49" charset="0"/>
              </a:rPr>
              <a:t>set</a:t>
            </a:r>
            <a:r>
              <a:rPr lang="en-US" altLang="zh-TW" b="0" dirty="0">
                <a:solidFill>
                  <a:srgbClr val="000000"/>
                </a:solidFill>
                <a:effectLst/>
                <a:latin typeface="Courier New" panose="02070309020205020404" pitchFamily="49" charset="0"/>
              </a:rPr>
              <a:t>(row))</a:t>
            </a:r>
          </a:p>
          <a:p>
            <a:pPr marL="457200" lvl="1" indent="0">
              <a:buNone/>
            </a:pPr>
            <a:r>
              <a:rPr lang="en-US" altLang="zh-TW" b="0" dirty="0">
                <a:solidFill>
                  <a:srgbClr val="000000"/>
                </a:solidFill>
                <a:effectLst/>
                <a:latin typeface="Courier New" panose="02070309020205020404" pitchFamily="49" charset="0"/>
              </a:rPr>
              <a:t>  commons = </a:t>
            </a:r>
            <a:r>
              <a:rPr lang="en-US" altLang="zh-TW" b="0" dirty="0">
                <a:solidFill>
                  <a:srgbClr val="267F99"/>
                </a:solidFill>
                <a:effectLst/>
                <a:latin typeface="Courier New" panose="02070309020205020404" pitchFamily="49" charset="0"/>
              </a:rPr>
              <a:t>set</a:t>
            </a:r>
            <a:r>
              <a:rPr lang="en-US" altLang="zh-TW" b="0" dirty="0">
                <a:solidFill>
                  <a:srgbClr val="000000"/>
                </a:solidFill>
                <a:effectLst/>
                <a:latin typeface="Courier New" panose="02070309020205020404" pitchFamily="49" charset="0"/>
              </a:rPr>
              <a:t>(row).intersection(items)</a:t>
            </a:r>
          </a:p>
          <a:p>
            <a:pPr marL="457200" lvl="1" indent="0">
              <a:buNone/>
            </a:pP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item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commons:</a:t>
            </a:r>
          </a:p>
          <a:p>
            <a:pPr marL="457200" lvl="1" indent="0">
              <a:buNone/>
            </a:pPr>
            <a:r>
              <a:rPr lang="en-US" altLang="zh-TW" b="0" dirty="0">
                <a:solidFill>
                  <a:srgbClr val="000000"/>
                </a:solidFill>
                <a:effectLst/>
                <a:latin typeface="Courier New" panose="02070309020205020404" pitchFamily="49" charset="0"/>
              </a:rPr>
              <a:t>    labels[item] = </a:t>
            </a:r>
            <a:r>
              <a:rPr lang="en-US" altLang="zh-TW" b="0" dirty="0">
                <a:solidFill>
                  <a:srgbClr val="09885A"/>
                </a:solidFill>
                <a:effectLst/>
                <a:latin typeface="Courier New" panose="02070309020205020404" pitchFamily="49" charset="0"/>
              </a:rPr>
              <a:t>1</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for</a:t>
            </a:r>
            <a:r>
              <a:rPr lang="en-US" altLang="zh-TW" b="0" dirty="0">
                <a:solidFill>
                  <a:srgbClr val="000000"/>
                </a:solidFill>
                <a:effectLst/>
                <a:latin typeface="Courier New" panose="02070309020205020404" pitchFamily="49" charset="0"/>
              </a:rPr>
              <a:t> item </a:t>
            </a:r>
            <a:r>
              <a:rPr lang="en-US" altLang="zh-TW" b="0" dirty="0">
                <a:solidFill>
                  <a:srgbClr val="0000FF"/>
                </a:solidFill>
                <a:effectLst/>
                <a:latin typeface="Courier New" panose="02070309020205020404" pitchFamily="49" charset="0"/>
              </a:rPr>
              <a:t>in</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uncommons</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    labels[item] = </a:t>
            </a:r>
            <a:r>
              <a:rPr lang="en-US" altLang="zh-TW" b="0" dirty="0">
                <a:solidFill>
                  <a:srgbClr val="09885A"/>
                </a:solidFill>
                <a:effectLst/>
                <a:latin typeface="Courier New" panose="02070309020205020404" pitchFamily="49" charset="0"/>
              </a:rPr>
              <a:t>0</a:t>
            </a:r>
            <a:endParaRPr lang="en-US" altLang="zh-TW" b="0" dirty="0">
              <a:solidFill>
                <a:srgbClr val="000000"/>
              </a:solidFill>
              <a:effectLst/>
              <a:latin typeface="Courier New" panose="02070309020205020404" pitchFamily="49" charset="0"/>
            </a:endParaRPr>
          </a:p>
          <a:p>
            <a:pPr marL="457200" lvl="1" indent="0">
              <a:buNone/>
            </a:pP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encoded_vals.append</a:t>
            </a:r>
            <a:r>
              <a:rPr lang="en-US" altLang="zh-TW" b="0" dirty="0">
                <a:solidFill>
                  <a:srgbClr val="000000"/>
                </a:solidFill>
                <a:effectLst/>
                <a:latin typeface="Courier New" panose="02070309020205020404" pitchFamily="49" charset="0"/>
              </a:rPr>
              <a:t>(labels)</a:t>
            </a:r>
          </a:p>
          <a:p>
            <a:pPr marL="457200" lvl="1" indent="0">
              <a:buNone/>
            </a:pPr>
            <a:r>
              <a:rPr lang="en-US" altLang="zh-TW" b="0" dirty="0" err="1">
                <a:solidFill>
                  <a:srgbClr val="000000"/>
                </a:solidFill>
                <a:effectLst/>
                <a:latin typeface="Courier New" panose="02070309020205020404" pitchFamily="49" charset="0"/>
              </a:rPr>
              <a:t>one_hot_encoded_dataframe</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pd.DataFrame</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encoded_vals</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one_hot_encoded_dataframe</a:t>
            </a:r>
            <a:endParaRPr lang="en-US" altLang="zh-TW" b="0" dirty="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3234125553"/>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D5C566CB-35F2-E69A-475B-C8A832EE0852}"/>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CDD31BD0-6CDE-EB7B-11D6-04FF30A0974A}"/>
              </a:ext>
            </a:extLst>
          </p:cNvPr>
          <p:cNvPicPr>
            <a:picLocks noGrp="1" noChangeAspect="1"/>
          </p:cNvPicPr>
          <p:nvPr>
            <p:ph idx="1"/>
          </p:nvPr>
        </p:nvPicPr>
        <p:blipFill>
          <a:blip r:embed="rId2"/>
          <a:stretch>
            <a:fillRect/>
          </a:stretch>
        </p:blipFill>
        <p:spPr>
          <a:xfrm>
            <a:off x="1613862" y="2243686"/>
            <a:ext cx="8964276" cy="3515216"/>
          </a:xfrm>
        </p:spPr>
      </p:pic>
    </p:spTree>
    <p:extLst>
      <p:ext uri="{BB962C8B-B14F-4D97-AF65-F5344CB8AC3E}">
        <p14:creationId xmlns:p14="http://schemas.microsoft.com/office/powerpoint/2010/main" val="313410628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447C6EB-6FFC-37B7-9EC2-64024866E38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E0A8F73D-572B-DD5A-2C3E-AA3507481FA0}"/>
              </a:ext>
            </a:extLst>
          </p:cNvPr>
          <p:cNvSpPr>
            <a:spLocks noGrp="1"/>
          </p:cNvSpPr>
          <p:nvPr>
            <p:ph idx="1"/>
          </p:nvPr>
        </p:nvSpPr>
        <p:spPr/>
        <p:txBody>
          <a:bodyPr>
            <a:normAutofit/>
          </a:bodyPr>
          <a:lstStyle/>
          <a:p>
            <a:r>
              <a:rPr lang="en-US" altLang="zh-TW" dirty="0"/>
              <a:t>This format is expected by the implementation for </a:t>
            </a:r>
            <a:r>
              <a:rPr lang="en-US" altLang="zh-TW" dirty="0" err="1"/>
              <a:t>apriori</a:t>
            </a:r>
            <a:r>
              <a:rPr lang="en-US" altLang="zh-TW" dirty="0"/>
              <a:t> algorithm and association rules present in the </a:t>
            </a:r>
            <a:r>
              <a:rPr lang="en-US" altLang="zh-TW" dirty="0" err="1"/>
              <a:t>mlxtend.frequent_patterns</a:t>
            </a:r>
            <a:r>
              <a:rPr lang="en-US" altLang="zh-TW" dirty="0"/>
              <a:t>.</a:t>
            </a:r>
          </a:p>
          <a:p>
            <a:pPr marL="457200" lvl="1" indent="0">
              <a:buNone/>
            </a:pPr>
            <a:r>
              <a:rPr lang="en-US" altLang="zh-TW" b="0" dirty="0">
                <a:solidFill>
                  <a:srgbClr val="AF00DB"/>
                </a:solidFill>
                <a:effectLst/>
                <a:latin typeface="Courier New" panose="02070309020205020404" pitchFamily="49" charset="0"/>
              </a:rPr>
              <a:t>from</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mlxtend.frequent_patterns</a:t>
            </a:r>
            <a:r>
              <a:rPr lang="en-US" altLang="zh-TW" b="0" dirty="0">
                <a:solidFill>
                  <a:srgbClr val="000000"/>
                </a:solidFill>
                <a:effectLst/>
                <a:latin typeface="Courier New" panose="02070309020205020404" pitchFamily="49" charset="0"/>
              </a:rPr>
              <a:t> </a:t>
            </a:r>
            <a:r>
              <a:rPr lang="en-US" altLang="zh-TW" b="0" dirty="0">
                <a:solidFill>
                  <a:srgbClr val="AF00DB"/>
                </a:solidFill>
                <a:effectLst/>
                <a:latin typeface="Courier New" panose="02070309020205020404" pitchFamily="49" charset="0"/>
              </a:rPr>
              <a:t>import</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apriori</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association_rules</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freq_items</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apriori</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one_hot_encoded_dataframe</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min_support</a:t>
            </a:r>
            <a:r>
              <a:rPr lang="en-US" altLang="zh-TW" b="0" dirty="0">
                <a:solidFill>
                  <a:srgbClr val="000000"/>
                </a:solidFill>
                <a:effectLst/>
                <a:latin typeface="Courier New" panose="02070309020205020404" pitchFamily="49" charset="0"/>
              </a:rPr>
              <a:t> = </a:t>
            </a:r>
            <a:r>
              <a:rPr lang="en-US" altLang="zh-TW" b="0" dirty="0">
                <a:solidFill>
                  <a:srgbClr val="09885A"/>
                </a:solidFill>
                <a:effectLst/>
                <a:latin typeface="Courier New" panose="02070309020205020404" pitchFamily="49" charset="0"/>
              </a:rPr>
              <a:t>0.2</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use_colnames</a:t>
            </a:r>
            <a:r>
              <a:rPr lang="en-US" altLang="zh-TW" b="0" dirty="0">
                <a:solidFill>
                  <a:srgbClr val="000000"/>
                </a:solidFill>
                <a:effectLst/>
                <a:latin typeface="Courier New" panose="02070309020205020404" pitchFamily="49" charset="0"/>
              </a:rPr>
              <a:t>=</a:t>
            </a:r>
            <a:r>
              <a:rPr lang="en-US" altLang="zh-TW" b="0" dirty="0">
                <a:solidFill>
                  <a:srgbClr val="0000FF"/>
                </a:solidFill>
                <a:effectLst/>
                <a:latin typeface="Courier New" panose="02070309020205020404" pitchFamily="49" charset="0"/>
              </a:rPr>
              <a:t>True</a:t>
            </a:r>
            <a:r>
              <a:rPr lang="en-US" altLang="zh-TW" b="0" dirty="0">
                <a:solidFill>
                  <a:srgbClr val="000000"/>
                </a:solidFill>
                <a:effectLst/>
                <a:latin typeface="Courier New" panose="02070309020205020404" pitchFamily="49" charset="0"/>
              </a:rPr>
              <a:t>)</a:t>
            </a:r>
          </a:p>
          <a:p>
            <a:pPr marL="457200" lvl="1" indent="0">
              <a:buNone/>
            </a:pPr>
            <a:r>
              <a:rPr lang="en-US" altLang="zh-TW" b="0" dirty="0" err="1">
                <a:solidFill>
                  <a:srgbClr val="000000"/>
                </a:solidFill>
                <a:effectLst/>
                <a:latin typeface="Courier New" panose="02070309020205020404" pitchFamily="49" charset="0"/>
              </a:rPr>
              <a:t>freq_items</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a:t>
            </a:r>
            <a:r>
              <a:rPr lang="en-US" altLang="zh-TW" b="0" dirty="0" err="1">
                <a:solidFill>
                  <a:srgbClr val="A31515"/>
                </a:solidFill>
                <a:effectLst/>
                <a:latin typeface="Courier New" panose="02070309020205020404" pitchFamily="49" charset="0"/>
              </a:rPr>
              <a:t>sup_count</a:t>
            </a:r>
            <a:r>
              <a:rPr lang="en-US" altLang="zh-TW" b="0" dirty="0">
                <a:solidFill>
                  <a:srgbClr val="A31515"/>
                </a:solidFill>
                <a:effectLst/>
                <a:latin typeface="Courier New" panose="02070309020205020404" pitchFamily="49" charset="0"/>
              </a:rPr>
              <a:t>'</a:t>
            </a:r>
            <a:r>
              <a:rPr lang="en-US" altLang="zh-TW" b="0" dirty="0">
                <a:solidFill>
                  <a:srgbClr val="000000"/>
                </a:solidFill>
                <a:effectLst/>
                <a:latin typeface="Courier New" panose="02070309020205020404" pitchFamily="49" charset="0"/>
              </a:rPr>
              <a:t>] = </a:t>
            </a:r>
            <a:r>
              <a:rPr lang="en-US" altLang="zh-TW" b="0" dirty="0" err="1">
                <a:solidFill>
                  <a:srgbClr val="000000"/>
                </a:solidFill>
                <a:effectLst/>
                <a:latin typeface="Courier New" panose="02070309020205020404" pitchFamily="49" charset="0"/>
              </a:rPr>
              <a:t>freq_items</a:t>
            </a:r>
            <a:r>
              <a:rPr lang="en-US" altLang="zh-TW" b="0" dirty="0">
                <a:solidFill>
                  <a:srgbClr val="000000"/>
                </a:solidFill>
                <a:effectLst/>
                <a:latin typeface="Courier New" panose="02070309020205020404" pitchFamily="49" charset="0"/>
              </a:rPr>
              <a:t>[</a:t>
            </a:r>
            <a:r>
              <a:rPr lang="en-US" altLang="zh-TW" b="0" dirty="0">
                <a:solidFill>
                  <a:srgbClr val="A31515"/>
                </a:solidFill>
                <a:effectLst/>
                <a:latin typeface="Courier New" panose="02070309020205020404" pitchFamily="49" charset="0"/>
              </a:rPr>
              <a:t>'support'</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315</a:t>
            </a:r>
            <a:endParaRPr lang="en-US" altLang="zh-TW" b="0" dirty="0">
              <a:solidFill>
                <a:srgbClr val="000000"/>
              </a:solidFill>
              <a:effectLst/>
              <a:latin typeface="Courier New" panose="02070309020205020404" pitchFamily="49" charset="0"/>
            </a:endParaRPr>
          </a:p>
          <a:p>
            <a:pPr marL="457200" lvl="1" indent="0">
              <a:buNone/>
            </a:pPr>
            <a:r>
              <a:rPr lang="en-US" altLang="zh-TW" b="0" dirty="0" err="1">
                <a:solidFill>
                  <a:srgbClr val="000000"/>
                </a:solidFill>
                <a:effectLst/>
                <a:latin typeface="Courier New" panose="02070309020205020404" pitchFamily="49" charset="0"/>
              </a:rPr>
              <a:t>freq_items</a:t>
            </a:r>
            <a:endParaRPr lang="en-US" altLang="zh-TW" b="0" dirty="0">
              <a:solidFill>
                <a:srgbClr val="000000"/>
              </a:solidFill>
              <a:effectLst/>
              <a:latin typeface="Courier New" panose="02070309020205020404" pitchFamily="49" charset="0"/>
            </a:endParaRPr>
          </a:p>
          <a:p>
            <a:endParaRPr lang="zh-TW" altLang="en-US" dirty="0"/>
          </a:p>
        </p:txBody>
      </p:sp>
    </p:spTree>
    <p:extLst>
      <p:ext uri="{BB962C8B-B14F-4D97-AF65-F5344CB8AC3E}">
        <p14:creationId xmlns:p14="http://schemas.microsoft.com/office/powerpoint/2010/main" val="28569822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A1CB6234-3C5B-6D5E-8A70-85D39553939F}"/>
              </a:ext>
            </a:extLst>
          </p:cNvPr>
          <p:cNvSpPr>
            <a:spLocks noGrp="1"/>
          </p:cNvSpPr>
          <p:nvPr>
            <p:ph type="title"/>
          </p:nvPr>
        </p:nvSpPr>
        <p:spPr/>
        <p:txBody>
          <a:bodyPr/>
          <a:lstStyle/>
          <a:p>
            <a:endParaRPr lang="zh-TW" altLang="en-US"/>
          </a:p>
        </p:txBody>
      </p:sp>
      <p:pic>
        <p:nvPicPr>
          <p:cNvPr id="5" name="內容版面配置區 4">
            <a:extLst>
              <a:ext uri="{FF2B5EF4-FFF2-40B4-BE49-F238E27FC236}">
                <a16:creationId xmlns:a16="http://schemas.microsoft.com/office/drawing/2014/main" id="{5D006518-940E-A3ED-D5B6-F8FE474AA0F1}"/>
              </a:ext>
            </a:extLst>
          </p:cNvPr>
          <p:cNvPicPr>
            <a:picLocks noGrp="1" noChangeAspect="1"/>
          </p:cNvPicPr>
          <p:nvPr>
            <p:ph idx="1"/>
          </p:nvPr>
        </p:nvPicPr>
        <p:blipFill>
          <a:blip r:embed="rId2"/>
          <a:stretch>
            <a:fillRect/>
          </a:stretch>
        </p:blipFill>
        <p:spPr>
          <a:xfrm>
            <a:off x="3193666" y="1825625"/>
            <a:ext cx="5804667" cy="4351338"/>
          </a:xfrm>
        </p:spPr>
      </p:pic>
    </p:spTree>
    <p:extLst>
      <p:ext uri="{BB962C8B-B14F-4D97-AF65-F5344CB8AC3E}">
        <p14:creationId xmlns:p14="http://schemas.microsoft.com/office/powerpoint/2010/main" val="29408735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66BBD28-D354-CA3D-4D7B-AA3CBFEB2261}"/>
              </a:ext>
            </a:extLst>
          </p:cNvPr>
          <p:cNvSpPr>
            <a:spLocks noGrp="1"/>
          </p:cNvSpPr>
          <p:nvPr>
            <p:ph type="title"/>
          </p:nvPr>
        </p:nvSpPr>
        <p:spPr/>
        <p:txBody>
          <a:bodyPr/>
          <a:lstStyle/>
          <a:p>
            <a:r>
              <a:rPr lang="en-US" altLang="zh-TW" b="1" dirty="0"/>
              <a:t>Principal Component Analysis</a:t>
            </a:r>
            <a:endParaRPr lang="zh-TW" altLang="en-US" b="1" dirty="0"/>
          </a:p>
        </p:txBody>
      </p:sp>
      <p:sp>
        <p:nvSpPr>
          <p:cNvPr id="3" name="內容版面配置區 2">
            <a:extLst>
              <a:ext uri="{FF2B5EF4-FFF2-40B4-BE49-F238E27FC236}">
                <a16:creationId xmlns:a16="http://schemas.microsoft.com/office/drawing/2014/main" id="{C149472B-61E7-43D4-C0C6-1A92E6564A28}"/>
              </a:ext>
            </a:extLst>
          </p:cNvPr>
          <p:cNvSpPr>
            <a:spLocks noGrp="1"/>
          </p:cNvSpPr>
          <p:nvPr>
            <p:ph idx="1"/>
          </p:nvPr>
        </p:nvSpPr>
        <p:spPr/>
        <p:txBody>
          <a:bodyPr/>
          <a:lstStyle/>
          <a:p>
            <a:r>
              <a:rPr lang="en-US" altLang="zh-TW" dirty="0"/>
              <a:t>Principal component analysis (PCA) is one of the most simple and most common techniques applied for dimensionality reduction.</a:t>
            </a:r>
          </a:p>
          <a:p>
            <a:r>
              <a:rPr lang="en-US" altLang="zh-TW" dirty="0"/>
              <a:t>It transforms the data into a lesser number of dimensions that are almost as informative as the original dataset.</a:t>
            </a:r>
          </a:p>
          <a:p>
            <a:r>
              <a:rPr lang="en-US" altLang="zh-TW" dirty="0"/>
              <a:t>Related to Feature Selection.</a:t>
            </a:r>
            <a:endParaRPr lang="zh-TW" altLang="en-US" dirty="0"/>
          </a:p>
        </p:txBody>
      </p:sp>
    </p:spTree>
    <p:extLst>
      <p:ext uri="{BB962C8B-B14F-4D97-AF65-F5344CB8AC3E}">
        <p14:creationId xmlns:p14="http://schemas.microsoft.com/office/powerpoint/2010/main" val="21006170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758D036-C64F-02CF-5A57-9B4EDB36AC6A}"/>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FEF44E38-F242-DA9A-DAAA-F0EEACBEBCB2}"/>
              </a:ext>
            </a:extLst>
          </p:cNvPr>
          <p:cNvSpPr>
            <a:spLocks noGrp="1"/>
          </p:cNvSpPr>
          <p:nvPr>
            <p:ph idx="1"/>
          </p:nvPr>
        </p:nvSpPr>
        <p:spPr/>
        <p:txBody>
          <a:bodyPr/>
          <a:lstStyle/>
          <a:p>
            <a:r>
              <a:rPr lang="en-US" altLang="zh-TW" dirty="0"/>
              <a:t>We can also print a list of association rules and the associated confidence scores.</a:t>
            </a:r>
          </a:p>
          <a:p>
            <a:pPr marL="457200" lvl="1" indent="0">
              <a:buNone/>
            </a:pPr>
            <a:r>
              <a:rPr lang="en-US" altLang="zh-TW" b="0" dirty="0">
                <a:solidFill>
                  <a:srgbClr val="000000"/>
                </a:solidFill>
                <a:effectLst/>
                <a:latin typeface="Courier New" panose="02070309020205020404" pitchFamily="49" charset="0"/>
              </a:rPr>
              <a:t>rules = </a:t>
            </a:r>
            <a:r>
              <a:rPr lang="en-US" altLang="zh-TW" b="0" dirty="0" err="1">
                <a:solidFill>
                  <a:srgbClr val="000000"/>
                </a:solidFill>
                <a:effectLst/>
                <a:latin typeface="Courier New" panose="02070309020205020404" pitchFamily="49" charset="0"/>
              </a:rPr>
              <a:t>association_rules</a:t>
            </a:r>
            <a:r>
              <a:rPr lang="en-US" altLang="zh-TW" b="0" dirty="0">
                <a:solidFill>
                  <a:srgbClr val="000000"/>
                </a:solidFill>
                <a:effectLst/>
                <a:latin typeface="Courier New" panose="02070309020205020404" pitchFamily="49" charset="0"/>
              </a:rPr>
              <a:t>(</a:t>
            </a:r>
            <a:r>
              <a:rPr lang="en-US" altLang="zh-TW" b="0" dirty="0" err="1">
                <a:solidFill>
                  <a:srgbClr val="000000"/>
                </a:solidFill>
                <a:effectLst/>
                <a:latin typeface="Courier New" panose="02070309020205020404" pitchFamily="49" charset="0"/>
              </a:rPr>
              <a:t>freq_items</a:t>
            </a:r>
            <a:r>
              <a:rPr lang="en-US" altLang="zh-TW" b="0" dirty="0">
                <a:solidFill>
                  <a:srgbClr val="000000"/>
                </a:solidFill>
                <a:effectLst/>
                <a:latin typeface="Courier New" panose="02070309020205020404" pitchFamily="49" charset="0"/>
              </a:rPr>
              <a:t>, metric=</a:t>
            </a:r>
            <a:r>
              <a:rPr lang="en-US" altLang="zh-TW" b="0" dirty="0">
                <a:solidFill>
                  <a:srgbClr val="A31515"/>
                </a:solidFill>
                <a:effectLst/>
                <a:latin typeface="Courier New" panose="02070309020205020404" pitchFamily="49" charset="0"/>
              </a:rPr>
              <a:t>"confidence"</a:t>
            </a:r>
            <a:r>
              <a:rPr lang="en-US" altLang="zh-TW" b="0" dirty="0">
                <a:solidFill>
                  <a:srgbClr val="000000"/>
                </a:solidFill>
                <a:effectLst/>
                <a:latin typeface="Courier New" panose="02070309020205020404" pitchFamily="49" charset="0"/>
              </a:rPr>
              <a:t>, </a:t>
            </a:r>
            <a:r>
              <a:rPr lang="en-US" altLang="zh-TW" b="0" dirty="0" err="1">
                <a:solidFill>
                  <a:srgbClr val="000000"/>
                </a:solidFill>
                <a:effectLst/>
                <a:latin typeface="Courier New" panose="02070309020205020404" pitchFamily="49" charset="0"/>
              </a:rPr>
              <a:t>min_threshold</a:t>
            </a:r>
            <a:r>
              <a:rPr lang="en-US" altLang="zh-TW" b="0" dirty="0">
                <a:solidFill>
                  <a:srgbClr val="000000"/>
                </a:solidFill>
                <a:effectLst/>
                <a:latin typeface="Courier New" panose="02070309020205020404" pitchFamily="49" charset="0"/>
              </a:rPr>
              <a:t>=</a:t>
            </a:r>
            <a:r>
              <a:rPr lang="en-US" altLang="zh-TW" b="0" dirty="0">
                <a:solidFill>
                  <a:srgbClr val="09885A"/>
                </a:solidFill>
                <a:effectLst/>
                <a:latin typeface="Courier New" panose="02070309020205020404" pitchFamily="49" charset="0"/>
              </a:rPr>
              <a:t>0.5</a:t>
            </a:r>
            <a:r>
              <a:rPr lang="en-US" altLang="zh-TW" b="0" dirty="0">
                <a:solidFill>
                  <a:srgbClr val="000000"/>
                </a:solidFill>
                <a:effectLst/>
                <a:latin typeface="Courier New" panose="02070309020205020404" pitchFamily="49" charset="0"/>
              </a:rPr>
              <a:t>)</a:t>
            </a:r>
          </a:p>
          <a:p>
            <a:pPr marL="457200" lvl="1" indent="0">
              <a:buNone/>
            </a:pPr>
            <a:r>
              <a:rPr lang="en-US" altLang="zh-TW" b="0" dirty="0">
                <a:solidFill>
                  <a:srgbClr val="000000"/>
                </a:solidFill>
                <a:effectLst/>
                <a:latin typeface="Courier New" panose="02070309020205020404" pitchFamily="49" charset="0"/>
              </a:rPr>
              <a:t>rules</a:t>
            </a:r>
          </a:p>
          <a:p>
            <a:endParaRPr lang="en-US" altLang="zh-TW" dirty="0"/>
          </a:p>
          <a:p>
            <a:endParaRPr lang="zh-TW" altLang="en-US" dirty="0"/>
          </a:p>
        </p:txBody>
      </p:sp>
    </p:spTree>
    <p:extLst>
      <p:ext uri="{BB962C8B-B14F-4D97-AF65-F5344CB8AC3E}">
        <p14:creationId xmlns:p14="http://schemas.microsoft.com/office/powerpoint/2010/main" val="51287924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圖片 4">
            <a:extLst>
              <a:ext uri="{FF2B5EF4-FFF2-40B4-BE49-F238E27FC236}">
                <a16:creationId xmlns:a16="http://schemas.microsoft.com/office/drawing/2014/main" id="{6D4F331E-33F7-83F4-A5FC-2B2878548012}"/>
              </a:ext>
            </a:extLst>
          </p:cNvPr>
          <p:cNvPicPr>
            <a:picLocks noChangeAspect="1"/>
          </p:cNvPicPr>
          <p:nvPr/>
        </p:nvPicPr>
        <p:blipFill>
          <a:blip r:embed="rId2"/>
          <a:stretch>
            <a:fillRect/>
          </a:stretch>
        </p:blipFill>
        <p:spPr>
          <a:xfrm>
            <a:off x="0" y="1276469"/>
            <a:ext cx="12192000" cy="4305061"/>
          </a:xfrm>
          <a:prstGeom prst="rect">
            <a:avLst/>
          </a:prstGeom>
        </p:spPr>
      </p:pic>
    </p:spTree>
    <p:extLst>
      <p:ext uri="{BB962C8B-B14F-4D97-AF65-F5344CB8AC3E}">
        <p14:creationId xmlns:p14="http://schemas.microsoft.com/office/powerpoint/2010/main" val="18627932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EDF80053-24C4-6202-1309-4A046CFF9919}"/>
              </a:ext>
            </a:extLst>
          </p:cNvPr>
          <p:cNvSpPr>
            <a:spLocks noGrp="1"/>
          </p:cNvSpPr>
          <p:nvPr>
            <p:ph type="title"/>
          </p:nvPr>
        </p:nvSpPr>
        <p:spPr/>
        <p:txBody>
          <a:bodyPr/>
          <a:lstStyle/>
          <a:p>
            <a:endParaRPr lang="zh-TW" altLang="en-US"/>
          </a:p>
        </p:txBody>
      </p:sp>
      <p:pic>
        <p:nvPicPr>
          <p:cNvPr id="5" name="圖片 4">
            <a:extLst>
              <a:ext uri="{FF2B5EF4-FFF2-40B4-BE49-F238E27FC236}">
                <a16:creationId xmlns:a16="http://schemas.microsoft.com/office/drawing/2014/main" id="{954AAA0F-CED8-4E3D-9877-F2A66A6A40CF}"/>
              </a:ext>
            </a:extLst>
          </p:cNvPr>
          <p:cNvPicPr>
            <a:picLocks noChangeAspect="1"/>
          </p:cNvPicPr>
          <p:nvPr/>
        </p:nvPicPr>
        <p:blipFill>
          <a:blip r:embed="rId2"/>
          <a:stretch>
            <a:fillRect/>
          </a:stretch>
        </p:blipFill>
        <p:spPr>
          <a:xfrm>
            <a:off x="1299493" y="1971471"/>
            <a:ext cx="9593014" cy="2915057"/>
          </a:xfrm>
          <a:prstGeom prst="rect">
            <a:avLst/>
          </a:prstGeom>
        </p:spPr>
      </p:pic>
    </p:spTree>
    <p:extLst>
      <p:ext uri="{BB962C8B-B14F-4D97-AF65-F5344CB8AC3E}">
        <p14:creationId xmlns:p14="http://schemas.microsoft.com/office/powerpoint/2010/main" val="280442413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8263183A-E63E-0D38-6945-A38B0D0EA68C}"/>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B1DBB23D-95FB-C052-8B85-EB965668F00C}"/>
              </a:ext>
            </a:extLst>
          </p:cNvPr>
          <p:cNvSpPr>
            <a:spLocks noGrp="1"/>
          </p:cNvSpPr>
          <p:nvPr>
            <p:ph idx="1"/>
          </p:nvPr>
        </p:nvSpPr>
        <p:spPr/>
        <p:txBody>
          <a:bodyPr/>
          <a:lstStyle/>
          <a:p>
            <a:r>
              <a:rPr lang="en-US" altLang="zh-TW" dirty="0"/>
              <a:t>Here, row number 29 indicates that those who bought meat and cheese also bought eggs, which is represented by support of meat and cheese as 0.32, support of eggs as 0.43, and support of the rule with these three items as 0.216.</a:t>
            </a:r>
          </a:p>
          <a:p>
            <a:r>
              <a:rPr lang="en-US" altLang="zh-TW"/>
              <a:t>The </a:t>
            </a:r>
            <a:r>
              <a:rPr lang="en-US" altLang="zh-TW" dirty="0"/>
              <a:t>associated </a:t>
            </a:r>
            <a:r>
              <a:rPr lang="en-US" altLang="zh-TW"/>
              <a:t>confidence level is </a:t>
            </a:r>
            <a:r>
              <a:rPr lang="en-US" altLang="zh-TW" dirty="0"/>
              <a:t>0.667, which is quite high and reliable. You can explore other details in your dataset.</a:t>
            </a:r>
            <a:endParaRPr lang="zh-TW" altLang="en-US" dirty="0"/>
          </a:p>
        </p:txBody>
      </p:sp>
    </p:spTree>
    <p:extLst>
      <p:ext uri="{BB962C8B-B14F-4D97-AF65-F5344CB8AC3E}">
        <p14:creationId xmlns:p14="http://schemas.microsoft.com/office/powerpoint/2010/main" val="11967515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628516C0-CC7F-0917-447F-8146323A9500}"/>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3BCDAE44-DFD0-76CE-2E6A-D7666D0019B7}"/>
              </a:ext>
            </a:extLst>
          </p:cNvPr>
          <p:cNvSpPr>
            <a:spLocks noGrp="1"/>
          </p:cNvSpPr>
          <p:nvPr>
            <p:ph idx="1"/>
          </p:nvPr>
        </p:nvSpPr>
        <p:spPr/>
        <p:txBody>
          <a:bodyPr/>
          <a:lstStyle/>
          <a:p>
            <a:r>
              <a:rPr lang="en-US" altLang="zh-TW" dirty="0"/>
              <a:t>The process of performing principal component analysis begins by first computing the covariances of all the columns and storing in a matrix, which summarizes how all the variables are related to each other.</a:t>
            </a:r>
          </a:p>
          <a:p>
            <a:r>
              <a:rPr lang="en-US" altLang="zh-TW" dirty="0"/>
              <a:t>This can be used to find eigenvectors, which show the directions in which the data is dispersed, and eigenvalues, which show the magnitude of the importance along each eigenvector.</a:t>
            </a:r>
            <a:endParaRPr lang="zh-TW" altLang="en-US" dirty="0"/>
          </a:p>
        </p:txBody>
      </p:sp>
    </p:spTree>
    <p:extLst>
      <p:ext uri="{BB962C8B-B14F-4D97-AF65-F5344CB8AC3E}">
        <p14:creationId xmlns:p14="http://schemas.microsoft.com/office/powerpoint/2010/main" val="30119383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00B7D379-0128-6542-4B34-ECF6B2EF0741}"/>
              </a:ext>
            </a:extLst>
          </p:cNvPr>
          <p:cNvSpPr>
            <a:spLocks noGrp="1"/>
          </p:cNvSpPr>
          <p:nvPr>
            <p:ph type="title"/>
          </p:nvPr>
        </p:nvSpPr>
        <p:spPr/>
        <p:txBody>
          <a:bodyPr/>
          <a:lstStyle/>
          <a:p>
            <a:endParaRPr lang="zh-TW" altLang="en-US"/>
          </a:p>
        </p:txBody>
      </p:sp>
      <p:sp>
        <p:nvSpPr>
          <p:cNvPr id="3" name="內容版面配置區 2">
            <a:extLst>
              <a:ext uri="{FF2B5EF4-FFF2-40B4-BE49-F238E27FC236}">
                <a16:creationId xmlns:a16="http://schemas.microsoft.com/office/drawing/2014/main" id="{152D4D66-AC83-1D55-2CFD-600C773EF582}"/>
              </a:ext>
            </a:extLst>
          </p:cNvPr>
          <p:cNvSpPr>
            <a:spLocks noGrp="1"/>
          </p:cNvSpPr>
          <p:nvPr>
            <p:ph idx="1"/>
          </p:nvPr>
        </p:nvSpPr>
        <p:spPr/>
        <p:txBody>
          <a:bodyPr/>
          <a:lstStyle/>
          <a:p>
            <a:r>
              <a:rPr lang="en-US" altLang="zh-TW" dirty="0"/>
              <a:t>Project (transform) data onto a axis to maximize the spreading (variance).</a:t>
            </a:r>
            <a:endParaRPr lang="zh-TW" altLang="en-US" dirty="0"/>
          </a:p>
        </p:txBody>
      </p:sp>
      <p:pic>
        <p:nvPicPr>
          <p:cNvPr id="5" name="圖片 4">
            <a:extLst>
              <a:ext uri="{FF2B5EF4-FFF2-40B4-BE49-F238E27FC236}">
                <a16:creationId xmlns:a16="http://schemas.microsoft.com/office/drawing/2014/main" id="{FE6C4260-3573-1BCE-1D7C-E16ECEABEBB8}"/>
              </a:ext>
            </a:extLst>
          </p:cNvPr>
          <p:cNvPicPr>
            <a:picLocks noChangeAspect="1"/>
          </p:cNvPicPr>
          <p:nvPr/>
        </p:nvPicPr>
        <p:blipFill>
          <a:blip r:embed="rId2"/>
          <a:stretch>
            <a:fillRect/>
          </a:stretch>
        </p:blipFill>
        <p:spPr>
          <a:xfrm>
            <a:off x="2152363" y="2620652"/>
            <a:ext cx="7887273" cy="3759208"/>
          </a:xfrm>
          <a:prstGeom prst="rect">
            <a:avLst/>
          </a:prstGeom>
        </p:spPr>
      </p:pic>
    </p:spTree>
    <p:extLst>
      <p:ext uri="{BB962C8B-B14F-4D97-AF65-F5344CB8AC3E}">
        <p14:creationId xmlns:p14="http://schemas.microsoft.com/office/powerpoint/2010/main" val="28734980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a:extLst>
              <a:ext uri="{FF2B5EF4-FFF2-40B4-BE49-F238E27FC236}">
                <a16:creationId xmlns:a16="http://schemas.microsoft.com/office/drawing/2014/main" id="{9C73C1F7-EBE9-0BF2-B77A-168A47CAFFE2}"/>
              </a:ext>
            </a:extLst>
          </p:cNvPr>
          <p:cNvSpPr>
            <a:spLocks noGrp="1"/>
          </p:cNvSpPr>
          <p:nvPr>
            <p:ph type="title"/>
          </p:nvPr>
        </p:nvSpPr>
        <p:spPr/>
        <p:txBody>
          <a:bodyPr/>
          <a:lstStyle/>
          <a:p>
            <a:endParaRPr lang="zh-TW" altLang="en-US" dirty="0"/>
          </a:p>
        </p:txBody>
      </p:sp>
      <p:sp>
        <p:nvSpPr>
          <p:cNvPr id="3" name="內容版面配置區 2">
            <a:extLst>
              <a:ext uri="{FF2B5EF4-FFF2-40B4-BE49-F238E27FC236}">
                <a16:creationId xmlns:a16="http://schemas.microsoft.com/office/drawing/2014/main" id="{ADDD70DF-69A5-437C-7FF1-9CCAB2E87B85}"/>
              </a:ext>
            </a:extLst>
          </p:cNvPr>
          <p:cNvSpPr>
            <a:spLocks noGrp="1"/>
          </p:cNvSpPr>
          <p:nvPr>
            <p:ph idx="1"/>
          </p:nvPr>
        </p:nvSpPr>
        <p:spPr/>
        <p:txBody>
          <a:bodyPr/>
          <a:lstStyle/>
          <a:p>
            <a:r>
              <a:rPr lang="en-US" altLang="zh-TW" dirty="0"/>
              <a:t>If PCA tries to find one dimension on which to project the dataset, it will pick this dimension. This is the first principal component.</a:t>
            </a:r>
          </a:p>
          <a:p>
            <a:r>
              <a:rPr lang="en-US" altLang="zh-TW" dirty="0"/>
              <a:t>If we wish to choose the second principal component, we have to choose the axis orthogonal to this. The aim here is to first find the principal components and, second, provide a transformation for mapping original data to the principal components.</a:t>
            </a:r>
            <a:endParaRPr lang="zh-TW" altLang="en-US" dirty="0"/>
          </a:p>
        </p:txBody>
      </p:sp>
    </p:spTree>
    <p:extLst>
      <p:ext uri="{BB962C8B-B14F-4D97-AF65-F5344CB8AC3E}">
        <p14:creationId xmlns:p14="http://schemas.microsoft.com/office/powerpoint/2010/main" val="854739091"/>
      </p:ext>
    </p:extLst>
  </p:cSld>
  <p:clrMapOvr>
    <a:masterClrMapping/>
  </p:clrMapOvr>
</p:sld>
</file>

<file path=ppt/theme/theme1.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138</TotalTime>
  <Words>3032</Words>
  <Application>Microsoft Office PowerPoint</Application>
  <PresentationFormat>寬螢幕</PresentationFormat>
  <Paragraphs>195</Paragraphs>
  <Slides>63</Slides>
  <Notes>0</Notes>
  <HiddenSlides>0</HiddenSlides>
  <MMClips>0</MMClips>
  <ScaleCrop>false</ScaleCrop>
  <HeadingPairs>
    <vt:vector size="6" baseType="variant">
      <vt:variant>
        <vt:lpstr>使用字型</vt:lpstr>
      </vt:variant>
      <vt:variant>
        <vt:i4>4</vt:i4>
      </vt:variant>
      <vt:variant>
        <vt:lpstr>佈景主題</vt:lpstr>
      </vt:variant>
      <vt:variant>
        <vt:i4>1</vt:i4>
      </vt:variant>
      <vt:variant>
        <vt:lpstr>投影片標題</vt:lpstr>
      </vt:variant>
      <vt:variant>
        <vt:i4>63</vt:i4>
      </vt:variant>
    </vt:vector>
  </HeadingPairs>
  <TitlesOfParts>
    <vt:vector size="68" baseType="lpstr">
      <vt:lpstr>Arial</vt:lpstr>
      <vt:lpstr>Calibri</vt:lpstr>
      <vt:lpstr>Calibri Light</vt:lpstr>
      <vt:lpstr>Courier New</vt:lpstr>
      <vt:lpstr>Office 佈景主題</vt:lpstr>
      <vt:lpstr>CHAPTER 11 Unsupervised Learning Methods</vt:lpstr>
      <vt:lpstr>PowerPoint 簡報</vt:lpstr>
      <vt:lpstr>PowerPoint 簡報</vt:lpstr>
      <vt:lpstr>Dimensionality Reduction</vt:lpstr>
      <vt:lpstr>Understanding the Curse of Dimensionality</vt:lpstr>
      <vt:lpstr>Principal Component Analysis</vt:lpstr>
      <vt:lpstr>PowerPoint 簡報</vt:lpstr>
      <vt:lpstr>PowerPoint 簡報</vt:lpstr>
      <vt:lpstr>PowerPoint 簡報</vt:lpstr>
      <vt:lpstr>PowerPoint 簡報</vt:lpstr>
      <vt:lpstr>PowerPoint 簡報</vt:lpstr>
      <vt:lpstr>PowerPoint 簡報</vt:lpstr>
      <vt:lpstr>Principal Component Analysis in Python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Clustering</vt:lpstr>
      <vt:lpstr>Clustering Using K-Means</vt:lpstr>
      <vt:lpstr>PowerPoint 簡報</vt:lpstr>
      <vt:lpstr>PowerPoint 簡報</vt:lpstr>
      <vt:lpstr>K-Means in Python</vt:lpstr>
      <vt:lpstr>PowerPoint 簡報</vt:lpstr>
      <vt:lpstr>PowerPoint 簡報</vt:lpstr>
      <vt:lpstr>PowerPoint 簡報</vt:lpstr>
      <vt:lpstr>PowerPoint 簡報</vt:lpstr>
      <vt:lpstr>PowerPoint 簡報</vt:lpstr>
      <vt:lpstr>What Is the Right K?</vt:lpstr>
      <vt:lpstr>PowerPoint 簡報</vt:lpstr>
      <vt:lpstr>PowerPoint 簡報</vt:lpstr>
      <vt:lpstr>PowerPoint 簡報</vt:lpstr>
      <vt:lpstr>Clustering Using DBSCAN</vt:lpstr>
      <vt:lpstr>PowerPoint 簡報</vt:lpstr>
      <vt:lpstr>PowerPoint 簡報</vt:lpstr>
      <vt:lpstr>PowerPoint 簡報</vt:lpstr>
      <vt:lpstr>PowerPoint 簡報</vt:lpstr>
      <vt:lpstr>PowerPoint 簡報</vt:lpstr>
      <vt:lpstr>PowerPoint 簡報</vt:lpstr>
      <vt:lpstr>PowerPoint 簡報</vt:lpstr>
      <vt:lpstr>Frequent Pattern Mining</vt:lpstr>
      <vt:lpstr>Market Basket Analysis</vt:lpstr>
      <vt:lpstr>PowerPoint 簡報</vt:lpstr>
      <vt:lpstr>PowerPoint 簡報</vt:lpstr>
      <vt:lpstr>PowerPoint 簡報</vt:lpstr>
      <vt:lpstr>PowerPoint 簡報</vt:lpstr>
      <vt:lpstr>PowerPoint 簡報</vt:lpstr>
      <vt:lpstr>Frequent Pattern Mining in Python</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11 Unsupervised Learning Methods</dc:title>
  <dc:creator>謝欽旭</dc:creator>
  <cp:lastModifiedBy>謝欽旭</cp:lastModifiedBy>
  <cp:revision>22</cp:revision>
  <dcterms:created xsi:type="dcterms:W3CDTF">2022-12-28T13:24:54Z</dcterms:created>
  <dcterms:modified xsi:type="dcterms:W3CDTF">2022-12-28T16:00:35Z</dcterms:modified>
</cp:coreProperties>
</file>